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70" r:id="rId5"/>
    <p:sldId id="271" r:id="rId6"/>
    <p:sldId id="277" r:id="rId7"/>
    <p:sldId id="266" r:id="rId8"/>
    <p:sldId id="275" r:id="rId9"/>
    <p:sldId id="259" r:id="rId10"/>
    <p:sldId id="272" r:id="rId11"/>
    <p:sldId id="273" r:id="rId12"/>
    <p:sldId id="282" r:id="rId13"/>
    <p:sldId id="285" r:id="rId14"/>
    <p:sldId id="287" r:id="rId15"/>
    <p:sldId id="288" r:id="rId16"/>
    <p:sldId id="283" r:id="rId17"/>
    <p:sldId id="289" r:id="rId18"/>
    <p:sldId id="274" r:id="rId19"/>
    <p:sldId id="265" r:id="rId20"/>
    <p:sldId id="281" r:id="rId21"/>
    <p:sldId id="261" r:id="rId22"/>
    <p:sldId id="279" r:id="rId23"/>
    <p:sldId id="290" r:id="rId24"/>
    <p:sldId id="291" r:id="rId25"/>
    <p:sldId id="292" r:id="rId26"/>
    <p:sldId id="293" r:id="rId27"/>
    <p:sldId id="294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D8E7"/>
    <a:srgbClr val="F6FFFF"/>
    <a:srgbClr val="CED8E6"/>
    <a:srgbClr val="FF155C"/>
    <a:srgbClr val="FA7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09" autoAdjust="0"/>
    <p:restoredTop sz="94660"/>
  </p:normalViewPr>
  <p:slideViewPr>
    <p:cSldViewPr snapToGrid="0">
      <p:cViewPr>
        <p:scale>
          <a:sx n="63" d="100"/>
          <a:sy n="63" d="100"/>
        </p:scale>
        <p:origin x="82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FCFFC-A9AF-47C7-921F-39E7D25A5BDF}" type="datetimeFigureOut">
              <a:rPr lang="en-CA" smtClean="0"/>
              <a:t>2023-08-31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39EE1-5C7A-4EB4-AA53-7BAC31AE97DA}" type="slidenum">
              <a:rPr lang="en-CA" smtClean="0"/>
              <a:t>‹Nr.›</a:t>
            </a:fld>
            <a:endParaRPr lang="en-C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173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FCFFC-A9AF-47C7-921F-39E7D25A5BDF}" type="datetimeFigureOut">
              <a:rPr lang="en-CA" smtClean="0"/>
              <a:t>2023-08-31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39EE1-5C7A-4EB4-AA53-7BAC31AE97DA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88436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FCFFC-A9AF-47C7-921F-39E7D25A5BDF}" type="datetimeFigureOut">
              <a:rPr lang="en-CA" smtClean="0"/>
              <a:t>2023-08-31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39EE1-5C7A-4EB4-AA53-7BAC31AE97DA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97038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FCFFC-A9AF-47C7-921F-39E7D25A5BDF}" type="datetimeFigureOut">
              <a:rPr lang="en-CA" smtClean="0"/>
              <a:t>2023-08-31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39EE1-5C7A-4EB4-AA53-7BAC31AE97DA}" type="slidenum">
              <a:rPr lang="en-CA" smtClean="0"/>
              <a:t>‹Nr.›</a:t>
            </a:fld>
            <a:endParaRPr lang="en-CA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5FF331CB-C748-4208-BE99-DC6D011F05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7" b="60165"/>
          <a:stretch/>
        </p:blipFill>
        <p:spPr>
          <a:xfrm>
            <a:off x="0" y="6410799"/>
            <a:ext cx="12192000" cy="44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353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FCFFC-A9AF-47C7-921F-39E7D25A5BDF}" type="datetimeFigureOut">
              <a:rPr lang="en-CA" smtClean="0"/>
              <a:t>2023-08-31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39EE1-5C7A-4EB4-AA53-7BAC31AE97DA}" type="slidenum">
              <a:rPr lang="en-CA" smtClean="0"/>
              <a:t>‹Nr.›</a:t>
            </a:fld>
            <a:endParaRPr lang="en-C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1410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FCFFC-A9AF-47C7-921F-39E7D25A5BDF}" type="datetimeFigureOut">
              <a:rPr lang="en-CA" smtClean="0"/>
              <a:t>2023-08-31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39EE1-5C7A-4EB4-AA53-7BAC31AE97DA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3934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FCFFC-A9AF-47C7-921F-39E7D25A5BDF}" type="datetimeFigureOut">
              <a:rPr lang="en-CA" smtClean="0"/>
              <a:t>2023-08-31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39EE1-5C7A-4EB4-AA53-7BAC31AE97DA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3858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FCFFC-A9AF-47C7-921F-39E7D25A5BDF}" type="datetimeFigureOut">
              <a:rPr lang="en-CA" smtClean="0"/>
              <a:t>2023-08-31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39EE1-5C7A-4EB4-AA53-7BAC31AE97DA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95371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0949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D3FCFFC-A9AF-47C7-921F-39E7D25A5BDF}" type="datetimeFigureOut">
              <a:rPr lang="en-CA" smtClean="0"/>
              <a:t>2023-08-31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C39EE1-5C7A-4EB4-AA53-7BAC31AE97DA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3306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FCFFC-A9AF-47C7-921F-39E7D25A5BDF}" type="datetimeFigureOut">
              <a:rPr lang="en-CA" smtClean="0"/>
              <a:t>2023-08-31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39EE1-5C7A-4EB4-AA53-7BAC31AE97DA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70253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4D3FCFFC-A9AF-47C7-921F-39E7D25A5BDF}" type="datetimeFigureOut">
              <a:rPr lang="en-CA" smtClean="0"/>
              <a:t>2023-08-31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DC39EE1-5C7A-4EB4-AA53-7BAC31AE97DA}" type="slidenum">
              <a:rPr lang="en-CA" smtClean="0"/>
              <a:t>‹Nr.›</a:t>
            </a:fld>
            <a:endParaRPr lang="en-CA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032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platzhalter 12">
            <a:extLst>
              <a:ext uri="{FF2B5EF4-FFF2-40B4-BE49-F238E27FC236}">
                <a16:creationId xmlns:a16="http://schemas.microsoft.com/office/drawing/2014/main" id="{E45F4F9B-4E79-4738-A7C8-D337D58C5A6A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443" b="12443"/>
          <a:stretch>
            <a:fillRect/>
          </a:stretch>
        </p:blipFill>
        <p:spPr>
          <a:xfrm>
            <a:off x="0" y="0"/>
            <a:ext cx="16430625" cy="6857999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9A9D8906-79E0-4335-8D8B-6FAE8957F2E3}"/>
              </a:ext>
            </a:extLst>
          </p:cNvPr>
          <p:cNvSpPr/>
          <p:nvPr/>
        </p:nvSpPr>
        <p:spPr>
          <a:xfrm>
            <a:off x="1033548" y="1090490"/>
            <a:ext cx="10843141" cy="4962859"/>
          </a:xfrm>
          <a:prstGeom prst="rect">
            <a:avLst/>
          </a:prstGeom>
          <a:solidFill>
            <a:srgbClr val="CED8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E2F6581-A5A7-4C7E-860E-05D00DE17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0051" y="1497797"/>
            <a:ext cx="10058400" cy="3566160"/>
          </a:xfrm>
        </p:spPr>
        <p:txBody>
          <a:bodyPr>
            <a:normAutofit fontScale="90000"/>
          </a:bodyPr>
          <a:lstStyle/>
          <a:p>
            <a:r>
              <a:rPr lang="en-CA" dirty="0"/>
              <a:t>Automated Diagnosing of Patients Based on Physiological Data Using Language Models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8A38D16-F540-4C2B-BA94-70524B6501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973484"/>
            <a:ext cx="10640004" cy="1143000"/>
          </a:xfrm>
        </p:spPr>
        <p:txBody>
          <a:bodyPr>
            <a:normAutofit fontScale="92500"/>
          </a:bodyPr>
          <a:lstStyle/>
          <a:p>
            <a:r>
              <a:rPr lang="en-CA" dirty="0">
                <a:solidFill>
                  <a:schemeClr val="tx1"/>
                </a:solidFill>
              </a:rPr>
              <a:t>Margareta Anna Kulcsar</a:t>
            </a:r>
          </a:p>
          <a:p>
            <a:r>
              <a:rPr lang="en-CA" dirty="0">
                <a:solidFill>
                  <a:schemeClr val="tx1"/>
                </a:solidFill>
              </a:rPr>
              <a:t>Supervised by: Prof. Dr. Stefan Riezler &amp; Prof. Dr. Michael </a:t>
            </a:r>
            <a:r>
              <a:rPr lang="en-CA" dirty="0" err="1">
                <a:solidFill>
                  <a:schemeClr val="tx1"/>
                </a:solidFill>
              </a:rPr>
              <a:t>Herweg</a:t>
            </a:r>
            <a:endParaRPr lang="en-C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66424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6D91A4-255D-4CCE-BBE1-CB9E81761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Are larger models better than smaller ones?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8B9336-7748-4255-9CCE-C0BA1B39F5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If model architecture is the same (and models only differ in number of parameters): yes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CA" dirty="0"/>
              <a:t>T5-small vs. T5-large</a:t>
            </a:r>
          </a:p>
          <a:p>
            <a:endParaRPr lang="en-CA" dirty="0"/>
          </a:p>
          <a:p>
            <a:r>
              <a:rPr lang="en-CA" dirty="0"/>
              <a:t>GPT2-medium &lt; T5-small </a:t>
            </a:r>
          </a:p>
          <a:p>
            <a:pPr>
              <a:buFont typeface="Calibri" panose="020F0502020204030204" pitchFamily="34" charset="0"/>
              <a:buChar char="→"/>
            </a:pPr>
            <a:r>
              <a:rPr lang="en-CA" dirty="0">
                <a:solidFill>
                  <a:srgbClr val="FF0000"/>
                </a:solidFill>
              </a:rPr>
              <a:t>Prompt optimization</a:t>
            </a:r>
          </a:p>
        </p:txBody>
      </p:sp>
      <p:graphicFrame>
        <p:nvGraphicFramePr>
          <p:cNvPr id="4" name="Inhaltsplatzhalter 6">
            <a:extLst>
              <a:ext uri="{FF2B5EF4-FFF2-40B4-BE49-F238E27FC236}">
                <a16:creationId xmlns:a16="http://schemas.microsoft.com/office/drawing/2014/main" id="{85965875-A8D1-4A4B-8994-85CD01B4449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2004425"/>
              </p:ext>
            </p:extLst>
          </p:nvPr>
        </p:nvGraphicFramePr>
        <p:xfrm>
          <a:off x="6077887" y="2744894"/>
          <a:ext cx="501683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7083">
                  <a:extLst>
                    <a:ext uri="{9D8B030D-6E8A-4147-A177-3AD203B41FA5}">
                      <a16:colId xmlns:a16="http://schemas.microsoft.com/office/drawing/2014/main" val="1847100753"/>
                    </a:ext>
                  </a:extLst>
                </a:gridCol>
                <a:gridCol w="1187450">
                  <a:extLst>
                    <a:ext uri="{9D8B030D-6E8A-4147-A177-3AD203B41FA5}">
                      <a16:colId xmlns:a16="http://schemas.microsoft.com/office/drawing/2014/main" val="1780167282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515595962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2059314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Model Short Titles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Precision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Recall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F1 score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T5-small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31.99%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27.22%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29.41%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237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T5-large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32.12%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30.19%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31.13%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0247997"/>
                  </a:ext>
                </a:extLst>
              </a:tr>
            </a:tbl>
          </a:graphicData>
        </a:graphic>
      </p:graphicFrame>
      <p:graphicFrame>
        <p:nvGraphicFramePr>
          <p:cNvPr id="5" name="Inhaltsplatzhalter 6">
            <a:extLst>
              <a:ext uri="{FF2B5EF4-FFF2-40B4-BE49-F238E27FC236}">
                <a16:creationId xmlns:a16="http://schemas.microsoft.com/office/drawing/2014/main" id="{65433168-CCCF-4F19-9A3A-06AF9EEF19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3006834"/>
              </p:ext>
            </p:extLst>
          </p:nvPr>
        </p:nvGraphicFramePr>
        <p:xfrm>
          <a:off x="6077886" y="4200314"/>
          <a:ext cx="5016833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7083">
                  <a:extLst>
                    <a:ext uri="{9D8B030D-6E8A-4147-A177-3AD203B41FA5}">
                      <a16:colId xmlns:a16="http://schemas.microsoft.com/office/drawing/2014/main" val="1847100753"/>
                    </a:ext>
                  </a:extLst>
                </a:gridCol>
                <a:gridCol w="1187450">
                  <a:extLst>
                    <a:ext uri="{9D8B030D-6E8A-4147-A177-3AD203B41FA5}">
                      <a16:colId xmlns:a16="http://schemas.microsoft.com/office/drawing/2014/main" val="1780167282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515595962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2059314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Model Manual Codes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Precision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Recall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F1 score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T5-small min 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39.87%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48.66%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43.88%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237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GPT2-medium min 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31.53%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45.92%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37.74%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02479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3532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7F3A48-DBC7-46EE-95F4-9F5609B0E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Are Medically Pre-trained LLMs Better Than Smaller Models?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5D506A0-DE8A-4357-827D-256A56E573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  <a:p>
            <a:r>
              <a:rPr lang="en-CA" dirty="0"/>
              <a:t>Medical pre-training does not necessarily equate better performance (</a:t>
            </a:r>
            <a:r>
              <a:rPr lang="en-CA" dirty="0" err="1"/>
              <a:t>BioGPT</a:t>
            </a:r>
            <a:r>
              <a:rPr lang="en-CA" dirty="0"/>
              <a:t> vs. GPT2-medium)</a:t>
            </a:r>
          </a:p>
          <a:p>
            <a:endParaRPr lang="en-CA" dirty="0"/>
          </a:p>
          <a:p>
            <a:r>
              <a:rPr lang="en-CA" dirty="0"/>
              <a:t>Medical pre-training impacts the attentions of the model </a:t>
            </a:r>
          </a:p>
          <a:p>
            <a:endParaRPr lang="en-CA" dirty="0"/>
          </a:p>
          <a:p>
            <a:endParaRPr lang="en-CA" dirty="0"/>
          </a:p>
          <a:p>
            <a:pPr marL="0" indent="0">
              <a:buNone/>
            </a:pPr>
            <a:endParaRPr lang="en-CA" dirty="0"/>
          </a:p>
          <a:p>
            <a:endParaRPr lang="en-CA" dirty="0"/>
          </a:p>
          <a:p>
            <a:endParaRPr lang="en-CA" dirty="0"/>
          </a:p>
        </p:txBody>
      </p:sp>
      <p:graphicFrame>
        <p:nvGraphicFramePr>
          <p:cNvPr id="4" name="Inhaltsplatzhalter 6">
            <a:extLst>
              <a:ext uri="{FF2B5EF4-FFF2-40B4-BE49-F238E27FC236}">
                <a16:creationId xmlns:a16="http://schemas.microsoft.com/office/drawing/2014/main" id="{D793DB2C-8B7B-4659-8750-A64601CA098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1098250"/>
              </p:ext>
            </p:extLst>
          </p:nvPr>
        </p:nvGraphicFramePr>
        <p:xfrm>
          <a:off x="3822366" y="3857414"/>
          <a:ext cx="5016833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7083">
                  <a:extLst>
                    <a:ext uri="{9D8B030D-6E8A-4147-A177-3AD203B41FA5}">
                      <a16:colId xmlns:a16="http://schemas.microsoft.com/office/drawing/2014/main" val="1847100753"/>
                    </a:ext>
                  </a:extLst>
                </a:gridCol>
                <a:gridCol w="1187450">
                  <a:extLst>
                    <a:ext uri="{9D8B030D-6E8A-4147-A177-3AD203B41FA5}">
                      <a16:colId xmlns:a16="http://schemas.microsoft.com/office/drawing/2014/main" val="1780167282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515595962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2059314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Model Manual Codes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Precision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Recall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F1 score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err="1"/>
                        <a:t>BioGPT</a:t>
                      </a:r>
                      <a:r>
                        <a:rPr lang="en-CA" dirty="0"/>
                        <a:t> min 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30.36%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39.78%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34.39%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237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GPT2-medium min 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31.53%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45.92%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37.74%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02479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2560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7991CA0A-70C4-4B6C-AC4B-4840BA0317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27" y="117987"/>
            <a:ext cx="1468312" cy="6622026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060C73E-D7CE-4AE0-827E-AA1F92E24D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2"/>
          <a:stretch/>
        </p:blipFill>
        <p:spPr>
          <a:xfrm>
            <a:off x="10423192" y="36705"/>
            <a:ext cx="1264923" cy="6740015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D1ECC6C-A25D-40B4-8B28-B47D7A45F7E9}"/>
              </a:ext>
            </a:extLst>
          </p:cNvPr>
          <p:cNvSpPr txBox="1"/>
          <p:nvPr/>
        </p:nvSpPr>
        <p:spPr>
          <a:xfrm>
            <a:off x="2255119" y="110302"/>
            <a:ext cx="1581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GPT2-medium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05415B2-56D9-4679-BC3B-7EA3C7D200AA}"/>
              </a:ext>
            </a:extLst>
          </p:cNvPr>
          <p:cNvSpPr txBox="1"/>
          <p:nvPr/>
        </p:nvSpPr>
        <p:spPr>
          <a:xfrm>
            <a:off x="9563086" y="117985"/>
            <a:ext cx="860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err="1"/>
              <a:t>BioGPT</a:t>
            </a:r>
            <a:endParaRPr lang="en-CA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9737175-2CA3-4104-B65D-3BB4970FF5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44" b="62752"/>
          <a:stretch/>
        </p:blipFill>
        <p:spPr>
          <a:xfrm>
            <a:off x="526027" y="2120302"/>
            <a:ext cx="1468312" cy="457200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53A21EA5-1E55-4030-A2B7-32D32A4D36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428" b="27617"/>
          <a:stretch/>
        </p:blipFill>
        <p:spPr>
          <a:xfrm>
            <a:off x="526027" y="4118994"/>
            <a:ext cx="1468312" cy="791722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9D8ADAC7-561D-44FE-A9C2-D453A4B98AD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3" t="30053" r="12152" b="63599"/>
          <a:stretch/>
        </p:blipFill>
        <p:spPr>
          <a:xfrm>
            <a:off x="10411053" y="2055303"/>
            <a:ext cx="1120968" cy="427838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177CA9BA-7A3E-4110-99AF-B615F0C86D2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1" t="71517" r="14266" b="24354"/>
          <a:stretch/>
        </p:blipFill>
        <p:spPr>
          <a:xfrm>
            <a:off x="10422873" y="4866595"/>
            <a:ext cx="1076077" cy="278295"/>
          </a:xfrm>
          <a:prstGeom prst="rect">
            <a:avLst/>
          </a:prstGeom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0FCD5531-BA4E-4E01-B84F-2CFDC14278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2" t="98191"/>
          <a:stretch/>
        </p:blipFill>
        <p:spPr>
          <a:xfrm>
            <a:off x="10423192" y="6654800"/>
            <a:ext cx="1264923" cy="121920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70FB8009-DE64-4D72-9273-E249B87740A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159"/>
          <a:stretch/>
        </p:blipFill>
        <p:spPr>
          <a:xfrm>
            <a:off x="538166" y="6624320"/>
            <a:ext cx="1468312" cy="12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9982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1060C73E-D7CE-4AE0-827E-AA1F92E24D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42"/>
          <a:stretch/>
        </p:blipFill>
        <p:spPr>
          <a:xfrm>
            <a:off x="10423193" y="58992"/>
            <a:ext cx="1264923" cy="6740015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D1ECC6C-A25D-40B4-8B28-B47D7A45F7E9}"/>
              </a:ext>
            </a:extLst>
          </p:cNvPr>
          <p:cNvSpPr txBox="1"/>
          <p:nvPr/>
        </p:nvSpPr>
        <p:spPr>
          <a:xfrm>
            <a:off x="2255119" y="110302"/>
            <a:ext cx="1581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GPT2-medium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05415B2-56D9-4679-BC3B-7EA3C7D200AA}"/>
              </a:ext>
            </a:extLst>
          </p:cNvPr>
          <p:cNvSpPr txBox="1"/>
          <p:nvPr/>
        </p:nvSpPr>
        <p:spPr>
          <a:xfrm>
            <a:off x="9563086" y="117985"/>
            <a:ext cx="860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err="1"/>
              <a:t>BioGPT</a:t>
            </a:r>
            <a:endParaRPr lang="en-CA" dirty="0"/>
          </a:p>
        </p:txBody>
      </p:sp>
      <p:sp>
        <p:nvSpPr>
          <p:cNvPr id="6" name="Pfeil: nach rechts 5">
            <a:extLst>
              <a:ext uri="{FF2B5EF4-FFF2-40B4-BE49-F238E27FC236}">
                <a16:creationId xmlns:a16="http://schemas.microsoft.com/office/drawing/2014/main" id="{98AA1771-09A9-49F3-A81B-63F71A467725}"/>
              </a:ext>
            </a:extLst>
          </p:cNvPr>
          <p:cNvSpPr/>
          <p:nvPr/>
        </p:nvSpPr>
        <p:spPr>
          <a:xfrm rot="10800000">
            <a:off x="2220265" y="2164572"/>
            <a:ext cx="1468311" cy="538317"/>
          </a:xfrm>
          <a:prstGeom prst="rightArrow">
            <a:avLst>
              <a:gd name="adj1" fmla="val 50000"/>
              <a:gd name="adj2" fmla="val 51163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7" name="Pfeil: nach rechts 6">
            <a:extLst>
              <a:ext uri="{FF2B5EF4-FFF2-40B4-BE49-F238E27FC236}">
                <a16:creationId xmlns:a16="http://schemas.microsoft.com/office/drawing/2014/main" id="{6CF96E24-2A22-4329-BFEE-705022163873}"/>
              </a:ext>
            </a:extLst>
          </p:cNvPr>
          <p:cNvSpPr/>
          <p:nvPr/>
        </p:nvSpPr>
        <p:spPr>
          <a:xfrm rot="10800000">
            <a:off x="2220265" y="3935789"/>
            <a:ext cx="1468311" cy="538317"/>
          </a:xfrm>
          <a:prstGeom prst="rightArrow">
            <a:avLst>
              <a:gd name="adj1" fmla="val 50000"/>
              <a:gd name="adj2" fmla="val 51163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Pfeil: nach rechts 9">
            <a:extLst>
              <a:ext uri="{FF2B5EF4-FFF2-40B4-BE49-F238E27FC236}">
                <a16:creationId xmlns:a16="http://schemas.microsoft.com/office/drawing/2014/main" id="{D46BD829-FF55-4B52-9E2A-DD60ECE70992}"/>
              </a:ext>
            </a:extLst>
          </p:cNvPr>
          <p:cNvSpPr/>
          <p:nvPr/>
        </p:nvSpPr>
        <p:spPr>
          <a:xfrm>
            <a:off x="8828928" y="2110647"/>
            <a:ext cx="1468311" cy="538317"/>
          </a:xfrm>
          <a:prstGeom prst="rightArrow">
            <a:avLst>
              <a:gd name="adj1" fmla="val 50000"/>
              <a:gd name="adj2" fmla="val 51163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53DD7959-933F-4CDD-A3A3-D10A3A1FD67C}"/>
              </a:ext>
            </a:extLst>
          </p:cNvPr>
          <p:cNvSpPr txBox="1"/>
          <p:nvPr/>
        </p:nvSpPr>
        <p:spPr>
          <a:xfrm>
            <a:off x="6820557" y="2073219"/>
            <a:ext cx="1936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Misses vaccination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A04EF93-B974-4F86-8965-664F544F3CF8}"/>
              </a:ext>
            </a:extLst>
          </p:cNvPr>
          <p:cNvSpPr txBox="1"/>
          <p:nvPr/>
        </p:nvSpPr>
        <p:spPr>
          <a:xfrm>
            <a:off x="3773728" y="2127145"/>
            <a:ext cx="2880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Pays attention to vaccination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C7682977-FE94-4352-9797-F8631CC8EAC0}"/>
              </a:ext>
            </a:extLst>
          </p:cNvPr>
          <p:cNvSpPr txBox="1"/>
          <p:nvPr/>
        </p:nvSpPr>
        <p:spPr>
          <a:xfrm>
            <a:off x="3814530" y="3959321"/>
            <a:ext cx="4035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Highest attention at hepatitis vaccination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7C8976F9-3C65-4DEA-BFE3-9347E45C39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27" y="117987"/>
            <a:ext cx="1468312" cy="6622026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F4649F08-408D-4721-8F73-E5C9E646D57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44" b="62752"/>
          <a:stretch/>
        </p:blipFill>
        <p:spPr>
          <a:xfrm>
            <a:off x="-243281" y="2083341"/>
            <a:ext cx="2391217" cy="744572"/>
          </a:xfrm>
          <a:prstGeom prst="rect">
            <a:avLst/>
          </a:prstGeom>
        </p:spPr>
      </p:pic>
      <p:pic>
        <p:nvPicPr>
          <p:cNvPr id="27" name="Grafik 26">
            <a:extLst>
              <a:ext uri="{FF2B5EF4-FFF2-40B4-BE49-F238E27FC236}">
                <a16:creationId xmlns:a16="http://schemas.microsoft.com/office/drawing/2014/main" id="{32362994-BE3B-463A-B8F5-C4C9AE2713C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428" b="27617"/>
          <a:stretch/>
        </p:blipFill>
        <p:spPr>
          <a:xfrm>
            <a:off x="-81540" y="3749879"/>
            <a:ext cx="2229476" cy="1202146"/>
          </a:xfrm>
          <a:prstGeom prst="rect">
            <a:avLst/>
          </a:prstGeom>
        </p:spPr>
      </p:pic>
      <p:pic>
        <p:nvPicPr>
          <p:cNvPr id="28" name="Grafik 27">
            <a:extLst>
              <a:ext uri="{FF2B5EF4-FFF2-40B4-BE49-F238E27FC236}">
                <a16:creationId xmlns:a16="http://schemas.microsoft.com/office/drawing/2014/main" id="{86A3D341-B1B2-4C53-865E-1EA62991A65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3" t="30053" r="12152" b="63599"/>
          <a:stretch/>
        </p:blipFill>
        <p:spPr>
          <a:xfrm>
            <a:off x="10369567" y="2083341"/>
            <a:ext cx="1739138" cy="663774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426523C3-72BD-40A2-9957-497E9957AC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42" t="98191"/>
          <a:stretch/>
        </p:blipFill>
        <p:spPr>
          <a:xfrm>
            <a:off x="10423192" y="6679053"/>
            <a:ext cx="1264923" cy="12192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7536FAC8-3F57-47C2-8B67-62AB31D92F8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8159"/>
          <a:stretch/>
        </p:blipFill>
        <p:spPr>
          <a:xfrm>
            <a:off x="538166" y="6617835"/>
            <a:ext cx="1468312" cy="12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3622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7991CA0A-70C4-4B6C-AC4B-4840BA0317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27" y="117987"/>
            <a:ext cx="1468312" cy="6622026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060C73E-D7CE-4AE0-827E-AA1F92E24DB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42"/>
          <a:stretch/>
        </p:blipFill>
        <p:spPr>
          <a:xfrm>
            <a:off x="10423192" y="36705"/>
            <a:ext cx="1264923" cy="6740015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D1ECC6C-A25D-40B4-8B28-B47D7A45F7E9}"/>
              </a:ext>
            </a:extLst>
          </p:cNvPr>
          <p:cNvSpPr txBox="1"/>
          <p:nvPr/>
        </p:nvSpPr>
        <p:spPr>
          <a:xfrm>
            <a:off x="2255119" y="110302"/>
            <a:ext cx="1581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GPT2-medium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05415B2-56D9-4679-BC3B-7EA3C7D200AA}"/>
              </a:ext>
            </a:extLst>
          </p:cNvPr>
          <p:cNvSpPr txBox="1"/>
          <p:nvPr/>
        </p:nvSpPr>
        <p:spPr>
          <a:xfrm>
            <a:off x="9563086" y="117985"/>
            <a:ext cx="860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err="1"/>
              <a:t>BioGPT</a:t>
            </a:r>
            <a:endParaRPr lang="en-CA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9737175-2CA3-4104-B65D-3BB4970FF5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0344" b="62752"/>
          <a:stretch/>
        </p:blipFill>
        <p:spPr>
          <a:xfrm>
            <a:off x="526027" y="2120302"/>
            <a:ext cx="1468312" cy="457200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53A21EA5-1E55-4030-A2B7-32D32A4D36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0428" b="27617"/>
          <a:stretch/>
        </p:blipFill>
        <p:spPr>
          <a:xfrm>
            <a:off x="526027" y="4118994"/>
            <a:ext cx="1468312" cy="791722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9D8ADAC7-561D-44FE-A9C2-D453A4B98AD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63" t="30053" r="12152" b="63599"/>
          <a:stretch/>
        </p:blipFill>
        <p:spPr>
          <a:xfrm>
            <a:off x="10411053" y="2055303"/>
            <a:ext cx="1120968" cy="427838"/>
          </a:xfrm>
          <a:prstGeom prst="rect">
            <a:avLst/>
          </a:prstGeom>
        </p:spPr>
      </p:pic>
      <p:sp>
        <p:nvSpPr>
          <p:cNvPr id="9" name="Pfeil: nach rechts 8">
            <a:extLst>
              <a:ext uri="{FF2B5EF4-FFF2-40B4-BE49-F238E27FC236}">
                <a16:creationId xmlns:a16="http://schemas.microsoft.com/office/drawing/2014/main" id="{E00D5EFC-2389-459A-86D1-1DD63E46285B}"/>
              </a:ext>
            </a:extLst>
          </p:cNvPr>
          <p:cNvSpPr/>
          <p:nvPr/>
        </p:nvSpPr>
        <p:spPr>
          <a:xfrm>
            <a:off x="8823380" y="4888571"/>
            <a:ext cx="1468311" cy="538317"/>
          </a:xfrm>
          <a:prstGeom prst="rightArrow">
            <a:avLst>
              <a:gd name="adj1" fmla="val 50000"/>
              <a:gd name="adj2" fmla="val 51163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AE04CD95-0798-4933-A349-B804584D7285}"/>
              </a:ext>
            </a:extLst>
          </p:cNvPr>
          <p:cNvSpPr txBox="1"/>
          <p:nvPr/>
        </p:nvSpPr>
        <p:spPr>
          <a:xfrm>
            <a:off x="5943601" y="4766651"/>
            <a:ext cx="2879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Pays highest attention to low importance token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53D28027-2A43-4512-AA18-A985BB46D4E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1" t="71517" r="14266" b="24354"/>
          <a:stretch/>
        </p:blipFill>
        <p:spPr>
          <a:xfrm>
            <a:off x="10351947" y="4910716"/>
            <a:ext cx="1654312" cy="427838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567984F7-766D-449A-A29B-517BD0EA188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42" t="98191"/>
          <a:stretch/>
        </p:blipFill>
        <p:spPr>
          <a:xfrm>
            <a:off x="10423192" y="6654800"/>
            <a:ext cx="1264923" cy="12192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D7B4B0A0-E69C-4E41-9FA0-E649A3E083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8159"/>
          <a:stretch/>
        </p:blipFill>
        <p:spPr>
          <a:xfrm>
            <a:off x="538166" y="6617835"/>
            <a:ext cx="1468312" cy="12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7729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med">
        <p159:morph option="byObject"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7991CA0A-70C4-4B6C-AC4B-4840BA0317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27" y="117987"/>
            <a:ext cx="1468312" cy="6622026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060C73E-D7CE-4AE0-827E-AA1F92E24DB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42"/>
          <a:stretch/>
        </p:blipFill>
        <p:spPr>
          <a:xfrm>
            <a:off x="10423192" y="36705"/>
            <a:ext cx="1264923" cy="6740015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DD1ECC6C-A25D-40B4-8B28-B47D7A45F7E9}"/>
              </a:ext>
            </a:extLst>
          </p:cNvPr>
          <p:cNvSpPr txBox="1"/>
          <p:nvPr/>
        </p:nvSpPr>
        <p:spPr>
          <a:xfrm>
            <a:off x="2255119" y="110302"/>
            <a:ext cx="1581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GPT2-medium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05415B2-56D9-4679-BC3B-7EA3C7D200AA}"/>
              </a:ext>
            </a:extLst>
          </p:cNvPr>
          <p:cNvSpPr txBox="1"/>
          <p:nvPr/>
        </p:nvSpPr>
        <p:spPr>
          <a:xfrm>
            <a:off x="9563086" y="117985"/>
            <a:ext cx="860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err="1"/>
              <a:t>BioGPT</a:t>
            </a:r>
            <a:endParaRPr lang="en-CA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09737175-2CA3-4104-B65D-3BB4970FF5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0344" b="62752"/>
          <a:stretch/>
        </p:blipFill>
        <p:spPr>
          <a:xfrm>
            <a:off x="526027" y="2120302"/>
            <a:ext cx="1468312" cy="457200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53A21EA5-1E55-4030-A2B7-32D32A4D36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0428" b="27617"/>
          <a:stretch/>
        </p:blipFill>
        <p:spPr>
          <a:xfrm>
            <a:off x="526027" y="4118994"/>
            <a:ext cx="1468312" cy="791722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9D8ADAC7-561D-44FE-A9C2-D453A4B98AD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63" t="30053" r="12152" b="63599"/>
          <a:stretch/>
        </p:blipFill>
        <p:spPr>
          <a:xfrm>
            <a:off x="10411053" y="2055303"/>
            <a:ext cx="1120968" cy="427838"/>
          </a:xfrm>
          <a:prstGeom prst="rect">
            <a:avLst/>
          </a:prstGeom>
        </p:spPr>
      </p:pic>
      <p:pic>
        <p:nvPicPr>
          <p:cNvPr id="23" name="Grafik 22">
            <a:extLst>
              <a:ext uri="{FF2B5EF4-FFF2-40B4-BE49-F238E27FC236}">
                <a16:creationId xmlns:a16="http://schemas.microsoft.com/office/drawing/2014/main" id="{177CA9BA-7A3E-4110-99AF-B615F0C86D2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41" t="71517" r="14266" b="24354"/>
          <a:stretch/>
        </p:blipFill>
        <p:spPr>
          <a:xfrm>
            <a:off x="10422873" y="4866595"/>
            <a:ext cx="1076077" cy="27829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52AD0FA8-416E-4692-8150-1C92B05DBB8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2" t="98191"/>
          <a:stretch/>
        </p:blipFill>
        <p:spPr>
          <a:xfrm>
            <a:off x="9264789" y="6471985"/>
            <a:ext cx="3055787" cy="294533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094A6119-3C28-4746-9CD0-FC531359DD9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159"/>
          <a:stretch/>
        </p:blipFill>
        <p:spPr>
          <a:xfrm>
            <a:off x="135210" y="6471985"/>
            <a:ext cx="3227922" cy="268028"/>
          </a:xfrm>
          <a:prstGeom prst="rect">
            <a:avLst/>
          </a:prstGeom>
        </p:spPr>
      </p:pic>
      <p:sp>
        <p:nvSpPr>
          <p:cNvPr id="12" name="Pfeil: nach rechts 11">
            <a:extLst>
              <a:ext uri="{FF2B5EF4-FFF2-40B4-BE49-F238E27FC236}">
                <a16:creationId xmlns:a16="http://schemas.microsoft.com/office/drawing/2014/main" id="{983B837A-C9DD-4DAC-95E6-EA4B6BFC4642}"/>
              </a:ext>
            </a:extLst>
          </p:cNvPr>
          <p:cNvSpPr/>
          <p:nvPr/>
        </p:nvSpPr>
        <p:spPr>
          <a:xfrm rot="3422432">
            <a:off x="8438053" y="5386089"/>
            <a:ext cx="1468311" cy="538317"/>
          </a:xfrm>
          <a:prstGeom prst="rightArrow">
            <a:avLst>
              <a:gd name="adj1" fmla="val 50000"/>
              <a:gd name="adj2" fmla="val 51163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Pfeil: nach rechts 12">
            <a:extLst>
              <a:ext uri="{FF2B5EF4-FFF2-40B4-BE49-F238E27FC236}">
                <a16:creationId xmlns:a16="http://schemas.microsoft.com/office/drawing/2014/main" id="{499A8E22-4720-48E5-AA55-04F3BD9EADF4}"/>
              </a:ext>
            </a:extLst>
          </p:cNvPr>
          <p:cNvSpPr/>
          <p:nvPr/>
        </p:nvSpPr>
        <p:spPr>
          <a:xfrm rot="7754898">
            <a:off x="3091513" y="5453879"/>
            <a:ext cx="1468311" cy="538317"/>
          </a:xfrm>
          <a:prstGeom prst="rightArrow">
            <a:avLst>
              <a:gd name="adj1" fmla="val 50000"/>
              <a:gd name="adj2" fmla="val 51163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54B8F91-44D7-4843-A382-F1CBD0C9885B}"/>
              </a:ext>
            </a:extLst>
          </p:cNvPr>
          <p:cNvSpPr txBox="1"/>
          <p:nvPr/>
        </p:nvSpPr>
        <p:spPr>
          <a:xfrm>
            <a:off x="3835034" y="4681929"/>
            <a:ext cx="1886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Higher Probability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6B4BA5A-F7AA-4C2C-A8BB-9E8ADC0817A6}"/>
              </a:ext>
            </a:extLst>
          </p:cNvPr>
          <p:cNvSpPr txBox="1"/>
          <p:nvPr/>
        </p:nvSpPr>
        <p:spPr>
          <a:xfrm>
            <a:off x="7129113" y="4653844"/>
            <a:ext cx="1886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Lower Probability</a:t>
            </a:r>
          </a:p>
        </p:txBody>
      </p:sp>
    </p:spTree>
    <p:extLst>
      <p:ext uri="{BB962C8B-B14F-4D97-AF65-F5344CB8AC3E}">
        <p14:creationId xmlns:p14="http://schemas.microsoft.com/office/powerpoint/2010/main" val="29148120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C0E826CB-97D4-4155-9EE2-EA0E282693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94" y="11896"/>
            <a:ext cx="1487257" cy="6846104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B9F71454-8DFF-420C-A490-3C342FC43F90}"/>
              </a:ext>
            </a:extLst>
          </p:cNvPr>
          <p:cNvSpPr txBox="1"/>
          <p:nvPr/>
        </p:nvSpPr>
        <p:spPr>
          <a:xfrm>
            <a:off x="2380621" y="66366"/>
            <a:ext cx="860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err="1"/>
              <a:t>BioGPT</a:t>
            </a:r>
            <a:endParaRPr lang="en-CA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7D169CE-2726-4CF6-B994-14BCF861D3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28" b="18348"/>
          <a:stretch/>
        </p:blipFill>
        <p:spPr>
          <a:xfrm>
            <a:off x="745303" y="5467664"/>
            <a:ext cx="1487257" cy="138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2124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C0E826CB-97D4-4155-9EE2-EA0E282693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94" y="11896"/>
            <a:ext cx="1487257" cy="6846104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B9F71454-8DFF-420C-A490-3C342FC43F90}"/>
              </a:ext>
            </a:extLst>
          </p:cNvPr>
          <p:cNvSpPr txBox="1"/>
          <p:nvPr/>
        </p:nvSpPr>
        <p:spPr>
          <a:xfrm>
            <a:off x="2380621" y="66366"/>
            <a:ext cx="860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err="1"/>
              <a:t>BioGPT</a:t>
            </a:r>
            <a:endParaRPr lang="en-CA" dirty="0"/>
          </a:p>
        </p:txBody>
      </p:sp>
      <p:sp>
        <p:nvSpPr>
          <p:cNvPr id="4" name="Pfeil: nach rechts 3">
            <a:extLst>
              <a:ext uri="{FF2B5EF4-FFF2-40B4-BE49-F238E27FC236}">
                <a16:creationId xmlns:a16="http://schemas.microsoft.com/office/drawing/2014/main" id="{157D2F0F-2582-4319-9C65-D12ABC28F5A5}"/>
              </a:ext>
            </a:extLst>
          </p:cNvPr>
          <p:cNvSpPr/>
          <p:nvPr/>
        </p:nvSpPr>
        <p:spPr>
          <a:xfrm rot="10800000">
            <a:off x="2380365" y="5267778"/>
            <a:ext cx="1468311" cy="538317"/>
          </a:xfrm>
          <a:prstGeom prst="rightArrow">
            <a:avLst>
              <a:gd name="adj1" fmla="val 50000"/>
              <a:gd name="adj2" fmla="val 51163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D9FDBC3-0083-434B-8ABB-D2CDEFE0E000}"/>
              </a:ext>
            </a:extLst>
          </p:cNvPr>
          <p:cNvSpPr txBox="1"/>
          <p:nvPr/>
        </p:nvSpPr>
        <p:spPr>
          <a:xfrm>
            <a:off x="3997501" y="5379164"/>
            <a:ext cx="7048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High attention on certain laboratory values, even when in normal bounds</a:t>
            </a:r>
          </a:p>
          <a:p>
            <a:endParaRPr lang="en-CA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7D169CE-2726-4CF6-B994-14BCF861D38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628" b="18348"/>
          <a:stretch/>
        </p:blipFill>
        <p:spPr>
          <a:xfrm>
            <a:off x="163688" y="5437154"/>
            <a:ext cx="2142263" cy="19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5115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1C7D73-807C-4CDE-A732-A5BB992274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Is the Impact of Medical Pre-training the Same in Classification?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8700D3EA-E78E-4017-94AC-C3FA01BB4E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892516"/>
              </p:ext>
            </p:extLst>
          </p:nvPr>
        </p:nvGraphicFramePr>
        <p:xfrm>
          <a:off x="1928761" y="2822458"/>
          <a:ext cx="7945284" cy="264423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972642">
                  <a:extLst>
                    <a:ext uri="{9D8B030D-6E8A-4147-A177-3AD203B41FA5}">
                      <a16:colId xmlns:a16="http://schemas.microsoft.com/office/drawing/2014/main" val="2805974845"/>
                    </a:ext>
                  </a:extLst>
                </a:gridCol>
                <a:gridCol w="3972642">
                  <a:extLst>
                    <a:ext uri="{9D8B030D-6E8A-4147-A177-3AD203B41FA5}">
                      <a16:colId xmlns:a16="http://schemas.microsoft.com/office/drawing/2014/main" val="164423453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CA" sz="2400" dirty="0" err="1"/>
                        <a:t>BioGPT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dirty="0"/>
                        <a:t>Clinical </a:t>
                      </a:r>
                      <a:r>
                        <a:rPr lang="en-CA" sz="2400" dirty="0" err="1"/>
                        <a:t>BioBert</a:t>
                      </a:r>
                      <a:endParaRPr lang="en-CA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8103967"/>
                  </a:ext>
                </a:extLst>
              </a:tr>
              <a:tr h="2187036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sz="2400" dirty="0"/>
                        <a:t>PubMed abstracts</a:t>
                      </a:r>
                      <a:endParaRPr lang="en-CA" sz="2400" b="0" dirty="0"/>
                    </a:p>
                  </a:txBody>
                  <a:tcPr>
                    <a:solidFill>
                      <a:srgbClr val="CED8E7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sz="2400" dirty="0"/>
                        <a:t>PubMed abstracts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sz="2400" dirty="0"/>
                        <a:t>Full-texts articles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CA" sz="2400" dirty="0"/>
                        <a:t>Clinical Notes and Discharge Summaries from Mimic III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CA" sz="2400" dirty="0"/>
                    </a:p>
                  </a:txBody>
                  <a:tcPr>
                    <a:solidFill>
                      <a:srgbClr val="CE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00367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66827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F8A3F8-9C60-45FD-BA32-668B87E76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Results Classification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1DF59E9D-38A0-4AAD-8806-F95AA87474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8536643"/>
              </p:ext>
            </p:extLst>
          </p:nvPr>
        </p:nvGraphicFramePr>
        <p:xfrm>
          <a:off x="2402205" y="4177030"/>
          <a:ext cx="7448550" cy="18542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079750">
                  <a:extLst>
                    <a:ext uri="{9D8B030D-6E8A-4147-A177-3AD203B41FA5}">
                      <a16:colId xmlns:a16="http://schemas.microsoft.com/office/drawing/2014/main" val="2799434058"/>
                    </a:ext>
                  </a:extLst>
                </a:gridCol>
                <a:gridCol w="1035050">
                  <a:extLst>
                    <a:ext uri="{9D8B030D-6E8A-4147-A177-3AD203B41FA5}">
                      <a16:colId xmlns:a16="http://schemas.microsoft.com/office/drawing/2014/main" val="310939799"/>
                    </a:ext>
                  </a:extLst>
                </a:gridCol>
                <a:gridCol w="1663700">
                  <a:extLst>
                    <a:ext uri="{9D8B030D-6E8A-4147-A177-3AD203B41FA5}">
                      <a16:colId xmlns:a16="http://schemas.microsoft.com/office/drawing/2014/main" val="1141441841"/>
                    </a:ext>
                  </a:extLst>
                </a:gridCol>
                <a:gridCol w="1670050">
                  <a:extLst>
                    <a:ext uri="{9D8B030D-6E8A-4147-A177-3AD203B41FA5}">
                      <a16:colId xmlns:a16="http://schemas.microsoft.com/office/drawing/2014/main" val="29057235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Model Diagnosis Classification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Accuracy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Micro F1 Score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Macro F1 Score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9873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Bert-base min 100</a:t>
                      </a:r>
                    </a:p>
                  </a:txBody>
                  <a:tcPr>
                    <a:solidFill>
                      <a:srgbClr val="CED8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3.08%</a:t>
                      </a:r>
                    </a:p>
                  </a:txBody>
                  <a:tcPr>
                    <a:solidFill>
                      <a:srgbClr val="CED8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34.13%</a:t>
                      </a:r>
                    </a:p>
                  </a:txBody>
                  <a:tcPr>
                    <a:solidFill>
                      <a:srgbClr val="CED8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15.24%</a:t>
                      </a:r>
                    </a:p>
                  </a:txBody>
                  <a:tcPr>
                    <a:solidFill>
                      <a:srgbClr val="CE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5770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Clinical </a:t>
                      </a:r>
                      <a:r>
                        <a:rPr lang="en-CA" dirty="0" err="1"/>
                        <a:t>BioBert</a:t>
                      </a:r>
                      <a:r>
                        <a:rPr lang="en-CA" dirty="0"/>
                        <a:t> min 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3.46%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34.38%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15.2%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3856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Bert-base min 400</a:t>
                      </a:r>
                    </a:p>
                  </a:txBody>
                  <a:tcPr>
                    <a:solidFill>
                      <a:srgbClr val="CED8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13.19%</a:t>
                      </a:r>
                    </a:p>
                  </a:txBody>
                  <a:tcPr>
                    <a:solidFill>
                      <a:srgbClr val="CED8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46.35%</a:t>
                      </a:r>
                    </a:p>
                  </a:txBody>
                  <a:tcPr>
                    <a:solidFill>
                      <a:srgbClr val="CED8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31.94%</a:t>
                      </a:r>
                    </a:p>
                  </a:txBody>
                  <a:tcPr>
                    <a:solidFill>
                      <a:srgbClr val="CE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699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Clinical </a:t>
                      </a:r>
                      <a:r>
                        <a:rPr lang="en-CA" dirty="0" err="1"/>
                        <a:t>BioBert</a:t>
                      </a:r>
                      <a:r>
                        <a:rPr lang="en-CA" dirty="0"/>
                        <a:t> min 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13.88%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48.01%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38.56%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0076572"/>
                  </a:ext>
                </a:extLst>
              </a:tr>
            </a:tbl>
          </a:graphicData>
        </a:graphic>
      </p:graphicFrame>
      <p:graphicFrame>
        <p:nvGraphicFramePr>
          <p:cNvPr id="5" name="Inhaltsplatzhalter 3">
            <a:extLst>
              <a:ext uri="{FF2B5EF4-FFF2-40B4-BE49-F238E27FC236}">
                <a16:creationId xmlns:a16="http://schemas.microsoft.com/office/drawing/2014/main" id="{C87AC3F5-1320-4608-B349-B3B90913212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3467734"/>
              </p:ext>
            </p:extLst>
          </p:nvPr>
        </p:nvGraphicFramePr>
        <p:xfrm>
          <a:off x="3981450" y="2226310"/>
          <a:ext cx="4229100" cy="1478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197942">
                  <a:extLst>
                    <a:ext uri="{9D8B030D-6E8A-4147-A177-3AD203B41FA5}">
                      <a16:colId xmlns:a16="http://schemas.microsoft.com/office/drawing/2014/main" val="2799434058"/>
                    </a:ext>
                  </a:extLst>
                </a:gridCol>
                <a:gridCol w="1031158">
                  <a:extLst>
                    <a:ext uri="{9D8B030D-6E8A-4147-A177-3AD203B41FA5}">
                      <a16:colId xmlns:a16="http://schemas.microsoft.com/office/drawing/2014/main" val="310939799"/>
                    </a:ext>
                  </a:extLst>
                </a:gridCol>
              </a:tblGrid>
              <a:tr h="326185">
                <a:tc>
                  <a:txBody>
                    <a:bodyPr/>
                    <a:lstStyle/>
                    <a:p>
                      <a:r>
                        <a:rPr lang="en-CA" dirty="0"/>
                        <a:t>Model AKI Stage Classification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Accuracy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9873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Feed Forward Neural Network</a:t>
                      </a:r>
                    </a:p>
                  </a:txBody>
                  <a:tcPr>
                    <a:solidFill>
                      <a:srgbClr val="CED8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76.66%</a:t>
                      </a:r>
                    </a:p>
                  </a:txBody>
                  <a:tcPr>
                    <a:solidFill>
                      <a:srgbClr val="CE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5770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Bert-base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96.68%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3856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Clinical </a:t>
                      </a:r>
                      <a:r>
                        <a:rPr lang="en-CA" dirty="0" err="1"/>
                        <a:t>BioBert</a:t>
                      </a:r>
                      <a:endParaRPr lang="en-CA" dirty="0"/>
                    </a:p>
                  </a:txBody>
                  <a:tcPr>
                    <a:solidFill>
                      <a:srgbClr val="CED8E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99.16%</a:t>
                      </a:r>
                    </a:p>
                  </a:txBody>
                  <a:tcPr>
                    <a:solidFill>
                      <a:srgbClr val="CED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6997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0669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CB0A9A-FE2F-4709-A359-868C49920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Research Questions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C2B24C7-5B49-4BFA-823E-B47D3D5638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Are medically pre-trained LLMs better than smaller models without medical pre-training and what impact does medical pre-training have?</a:t>
            </a:r>
          </a:p>
          <a:p>
            <a:endParaRPr lang="en-CA" dirty="0"/>
          </a:p>
          <a:p>
            <a:r>
              <a:rPr lang="en-CA" dirty="0"/>
              <a:t>Are large models better than smaller ones?</a:t>
            </a:r>
          </a:p>
          <a:p>
            <a:endParaRPr lang="en-CA" dirty="0"/>
          </a:p>
          <a:p>
            <a:r>
              <a:rPr lang="en-CA" dirty="0"/>
              <a:t>Is the impact of medical pre-training similar in diagnoses classification and diagnosis generation?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813275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E40F31-2550-4270-A899-428BF7F70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Is the Impact of Medical Pre-training the Same in Classification?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0AF5271-A02A-4FD5-BBAC-1DF7A2A686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/>
          </a:p>
          <a:p>
            <a:r>
              <a:rPr lang="en-CA" dirty="0"/>
              <a:t>Classification less scalable than generation</a:t>
            </a:r>
          </a:p>
          <a:p>
            <a:endParaRPr lang="en-CA" dirty="0"/>
          </a:p>
          <a:p>
            <a:r>
              <a:rPr lang="en-CA" dirty="0"/>
              <a:t>Clinical notes are more helpful than PubMed articles as pre-training</a:t>
            </a:r>
          </a:p>
          <a:p>
            <a:r>
              <a:rPr lang="en-CA" dirty="0"/>
              <a:t>Discharge summaries connect diagnoses and history of patient descriptions, medications etc.</a:t>
            </a:r>
          </a:p>
          <a:p>
            <a:endParaRPr lang="en-CA" dirty="0"/>
          </a:p>
          <a:p>
            <a:r>
              <a:rPr lang="en-CA" dirty="0">
                <a:solidFill>
                  <a:srgbClr val="FF0000"/>
                </a:solidFill>
              </a:rPr>
              <a:t>Type of medical pre-training is important!</a:t>
            </a:r>
          </a:p>
        </p:txBody>
      </p:sp>
    </p:spTree>
    <p:extLst>
      <p:ext uri="{BB962C8B-B14F-4D97-AF65-F5344CB8AC3E}">
        <p14:creationId xmlns:p14="http://schemas.microsoft.com/office/powerpoint/2010/main" val="32153398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3EF276-086C-465A-A7CF-856DE1DB0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Conclusions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8EE724B-2238-4D2B-BCA5-CE2D785236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023360"/>
          </a:xfrm>
        </p:spPr>
        <p:txBody>
          <a:bodyPr>
            <a:normAutofit fontScale="92500" lnSpcReduction="10000"/>
          </a:bodyPr>
          <a:lstStyle/>
          <a:p>
            <a:r>
              <a:rPr lang="en-CA" b="1" dirty="0"/>
              <a:t>Are medically pre-trained LLMs better than smaller models without medical pre-training and what impact does medical pre-training have?</a:t>
            </a:r>
          </a:p>
          <a:p>
            <a:pPr>
              <a:buFont typeface="Calibri" panose="020F0502020204030204" pitchFamily="34" charset="0"/>
              <a:buChar char="→"/>
            </a:pPr>
            <a:r>
              <a:rPr lang="en-CA" dirty="0" err="1"/>
              <a:t>BioGPT</a:t>
            </a:r>
            <a:r>
              <a:rPr lang="en-CA" dirty="0"/>
              <a:t> is outperformed by non-medically pretrained GPT2-medium. Medical pre-training deflects attentions on low-importance tokens.</a:t>
            </a:r>
          </a:p>
          <a:p>
            <a:pPr marL="0" indent="0">
              <a:buNone/>
            </a:pPr>
            <a:endParaRPr lang="en-CA" dirty="0"/>
          </a:p>
          <a:p>
            <a:r>
              <a:rPr lang="en-CA" b="1" dirty="0"/>
              <a:t>Are large models better than smaller ones?</a:t>
            </a:r>
          </a:p>
          <a:p>
            <a:pPr>
              <a:buFont typeface="Calibri" panose="020F0502020204030204" pitchFamily="34" charset="0"/>
              <a:buChar char="→"/>
            </a:pPr>
            <a:r>
              <a:rPr lang="en-CA" dirty="0"/>
              <a:t>If the prompt is optimized, yes, otherwise not necessarily</a:t>
            </a:r>
          </a:p>
          <a:p>
            <a:pPr marL="0" indent="0">
              <a:buNone/>
            </a:pPr>
            <a:endParaRPr lang="en-CA" dirty="0"/>
          </a:p>
          <a:p>
            <a:r>
              <a:rPr lang="en-CA" b="1" dirty="0"/>
              <a:t>Is the impact of medical pre-training similar in diagnoses classification and diagnosis generation?</a:t>
            </a:r>
          </a:p>
          <a:p>
            <a:pPr>
              <a:buFont typeface="Calibri" panose="020F0502020204030204" pitchFamily="34" charset="0"/>
              <a:buChar char="→"/>
            </a:pPr>
            <a:r>
              <a:rPr lang="en-CA" dirty="0"/>
              <a:t>Scaling diagnoses number has a larger impact on performance. The medical pre-training of Clinical </a:t>
            </a:r>
            <a:r>
              <a:rPr lang="en-CA" dirty="0" err="1"/>
              <a:t>BioBert</a:t>
            </a:r>
            <a:r>
              <a:rPr lang="en-CA" dirty="0"/>
              <a:t> has a positive effect on the performance</a:t>
            </a:r>
          </a:p>
          <a:p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313323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3EF276-086C-465A-A7CF-856DE1DB0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Conclusions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8EE724B-2238-4D2B-BCA5-CE2D785236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CA" sz="2400" dirty="0"/>
              <a:t> Prompts have very large impact on performance and future optimization is important (e.g. </a:t>
            </a:r>
            <a:r>
              <a:rPr lang="en-CA" sz="2400" dirty="0" err="1"/>
              <a:t>Medalpaca</a:t>
            </a:r>
            <a:r>
              <a:rPr lang="en-CA" sz="2400" dirty="0"/>
              <a:t> did not generate any usable outputs)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CA" sz="2200" dirty="0"/>
              <a:t>Evaluation metrics should be revised and possibly made more flexible for similar outputs</a:t>
            </a:r>
          </a:p>
          <a:p>
            <a:pPr>
              <a:buFont typeface="Courier New" panose="02070309020205020404" pitchFamily="49" charset="0"/>
              <a:buChar char="o"/>
            </a:pPr>
            <a:endParaRPr lang="en-CA" sz="2400" dirty="0"/>
          </a:p>
          <a:p>
            <a:pPr>
              <a:buFont typeface="Courier New" panose="02070309020205020404" pitchFamily="49" charset="0"/>
              <a:buChar char="o"/>
            </a:pPr>
            <a:r>
              <a:rPr lang="en-CA" sz="2400" dirty="0"/>
              <a:t> Intrinsic evaluation shows that there are several performance influencing features (average number of co-occurring diagnoses and occurrence)</a:t>
            </a:r>
          </a:p>
          <a:p>
            <a:pPr lvl="1">
              <a:buFont typeface="Calibri" panose="020F0502020204030204" pitchFamily="34" charset="0"/>
              <a:buChar char="→"/>
            </a:pPr>
            <a:r>
              <a:rPr lang="en-CA" sz="2000" dirty="0"/>
              <a:t>Data augmentation in future work</a:t>
            </a:r>
          </a:p>
          <a:p>
            <a:pPr>
              <a:buFont typeface="Courier New" panose="02070309020205020404" pitchFamily="49" charset="0"/>
              <a:buChar char="o"/>
            </a:pPr>
            <a:endParaRPr lang="en-CA" sz="2200" dirty="0"/>
          </a:p>
        </p:txBody>
      </p:sp>
    </p:spTree>
    <p:extLst>
      <p:ext uri="{BB962C8B-B14F-4D97-AF65-F5344CB8AC3E}">
        <p14:creationId xmlns:p14="http://schemas.microsoft.com/office/powerpoint/2010/main" val="22647662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60E7F3-11AA-4366-940C-967F2DA84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Intrinsic Evaluation</a:t>
            </a:r>
          </a:p>
        </p:txBody>
      </p:sp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8E38B796-A56B-4D9B-9338-D0C2842B7A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574" y="1858963"/>
            <a:ext cx="5502412" cy="4022725"/>
          </a:xfrm>
        </p:spPr>
      </p:pic>
    </p:spTree>
    <p:extLst>
      <p:ext uri="{BB962C8B-B14F-4D97-AF65-F5344CB8AC3E}">
        <p14:creationId xmlns:p14="http://schemas.microsoft.com/office/powerpoint/2010/main" val="14015424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E93E3B1C-2D9C-404D-957A-7CC4D9F304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" y="752474"/>
            <a:ext cx="11779250" cy="588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0209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B51C7094-90F4-4A18-A0C3-FC75532949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50" y="869950"/>
            <a:ext cx="11671300" cy="5835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2917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1003DF-F73D-453C-A78F-B0501419494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E0C5530-441F-415A-A8EF-A1AFB31ACE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4" name="Bildplatzhalter 12">
            <a:extLst>
              <a:ext uri="{FF2B5EF4-FFF2-40B4-BE49-F238E27FC236}">
                <a16:creationId xmlns:a16="http://schemas.microsoft.com/office/drawing/2014/main" id="{4972FF07-1344-485F-B6A8-451952EE553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443" b="12443"/>
          <a:stretch>
            <a:fillRect/>
          </a:stretch>
        </p:blipFill>
        <p:spPr>
          <a:xfrm>
            <a:off x="0" y="0"/>
            <a:ext cx="16430625" cy="6857999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F8D980C2-9F6B-46C9-96B6-09224890662C}"/>
              </a:ext>
            </a:extLst>
          </p:cNvPr>
          <p:cNvSpPr/>
          <p:nvPr/>
        </p:nvSpPr>
        <p:spPr>
          <a:xfrm>
            <a:off x="847768" y="1153625"/>
            <a:ext cx="10058400" cy="4550749"/>
          </a:xfrm>
          <a:prstGeom prst="rect">
            <a:avLst/>
          </a:prstGeom>
          <a:solidFill>
            <a:srgbClr val="CED8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FFC29EA6-4E37-4D41-A3AB-2B3984F69AB6}"/>
              </a:ext>
            </a:extLst>
          </p:cNvPr>
          <p:cNvSpPr txBox="1">
            <a:spLocks/>
          </p:cNvSpPr>
          <p:nvPr/>
        </p:nvSpPr>
        <p:spPr>
          <a:xfrm>
            <a:off x="2133600" y="1021387"/>
            <a:ext cx="10058400" cy="356616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4473757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A2199740-B98E-4627-8676-15B410BABF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9044" y="335959"/>
            <a:ext cx="1762507" cy="6131836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24A687A-0CD4-4906-A073-C5847E980E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320" y="335958"/>
            <a:ext cx="1740990" cy="6129166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1E4FB563-0363-4B0A-B77C-D44E5ABFB4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824" y="335958"/>
            <a:ext cx="1756663" cy="6129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293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6B898A-2FAA-4F4E-91E8-D25934F49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Models</a:t>
            </a:r>
          </a:p>
        </p:txBody>
      </p:sp>
      <p:sp>
        <p:nvSpPr>
          <p:cNvPr id="4" name="Rechteck: gefaltete Ecke 3">
            <a:extLst>
              <a:ext uri="{FF2B5EF4-FFF2-40B4-BE49-F238E27FC236}">
                <a16:creationId xmlns:a16="http://schemas.microsoft.com/office/drawing/2014/main" id="{A10A97F1-0954-4E80-A324-B43619E0700D}"/>
              </a:ext>
            </a:extLst>
          </p:cNvPr>
          <p:cNvSpPr/>
          <p:nvPr/>
        </p:nvSpPr>
        <p:spPr>
          <a:xfrm>
            <a:off x="7050155" y="2115304"/>
            <a:ext cx="4435505" cy="4023359"/>
          </a:xfrm>
          <a:prstGeom prst="foldedCorner">
            <a:avLst>
              <a:gd name="adj" fmla="val 14923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6" name="Inhaltsplatzhalter 2">
            <a:extLst>
              <a:ext uri="{FF2B5EF4-FFF2-40B4-BE49-F238E27FC236}">
                <a16:creationId xmlns:a16="http://schemas.microsoft.com/office/drawing/2014/main" id="{B43E2AAF-4DE2-45C5-84E9-0B63363FD4DC}"/>
              </a:ext>
            </a:extLst>
          </p:cNvPr>
          <p:cNvSpPr txBox="1">
            <a:spLocks/>
          </p:cNvSpPr>
          <p:nvPr/>
        </p:nvSpPr>
        <p:spPr>
          <a:xfrm>
            <a:off x="7354956" y="2204808"/>
            <a:ext cx="4130704" cy="440130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800" u="sng" dirty="0"/>
              <a:t>Diagnosis Generation</a:t>
            </a:r>
          </a:p>
          <a:p>
            <a:r>
              <a:rPr lang="en-CA" sz="2800" dirty="0"/>
              <a:t>T5: </a:t>
            </a:r>
          </a:p>
          <a:p>
            <a:pPr lvl="1"/>
            <a:r>
              <a:rPr lang="en-CA" sz="2800" dirty="0"/>
              <a:t>T5 large (770M)</a:t>
            </a:r>
          </a:p>
          <a:p>
            <a:pPr lvl="1"/>
            <a:r>
              <a:rPr lang="en-CA" sz="2800" dirty="0"/>
              <a:t>T5 small (60M)</a:t>
            </a:r>
          </a:p>
          <a:p>
            <a:pPr marL="201168" lvl="1" indent="0">
              <a:buFont typeface="Calibri" pitchFamily="34" charset="0"/>
              <a:buNone/>
            </a:pPr>
            <a:endParaRPr lang="en-CA" sz="2400" dirty="0"/>
          </a:p>
          <a:p>
            <a:r>
              <a:rPr lang="en-CA" sz="2800" dirty="0"/>
              <a:t>GPT2 models: </a:t>
            </a:r>
          </a:p>
          <a:p>
            <a:pPr lvl="1"/>
            <a:r>
              <a:rPr lang="en-CA" sz="2800" dirty="0" err="1"/>
              <a:t>BioGPT</a:t>
            </a:r>
            <a:r>
              <a:rPr lang="en-CA" sz="2800" dirty="0"/>
              <a:t> (347M)</a:t>
            </a:r>
          </a:p>
          <a:p>
            <a:pPr lvl="1"/>
            <a:r>
              <a:rPr lang="en-CA" sz="2800" dirty="0"/>
              <a:t>GPT2-medium (355M)</a:t>
            </a:r>
          </a:p>
          <a:p>
            <a:endParaRPr lang="en-CA" sz="2400" dirty="0"/>
          </a:p>
        </p:txBody>
      </p:sp>
      <p:sp>
        <p:nvSpPr>
          <p:cNvPr id="7" name="Rechteck: gefaltete Ecke 6">
            <a:extLst>
              <a:ext uri="{FF2B5EF4-FFF2-40B4-BE49-F238E27FC236}">
                <a16:creationId xmlns:a16="http://schemas.microsoft.com/office/drawing/2014/main" id="{2233EEED-FDCC-46AF-9228-58A8851C978F}"/>
              </a:ext>
            </a:extLst>
          </p:cNvPr>
          <p:cNvSpPr/>
          <p:nvPr/>
        </p:nvSpPr>
        <p:spPr>
          <a:xfrm>
            <a:off x="1249678" y="2115305"/>
            <a:ext cx="4435505" cy="4023360"/>
          </a:xfrm>
          <a:prstGeom prst="foldedCorner">
            <a:avLst>
              <a:gd name="adj" fmla="val 14923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31A0B44-F234-449B-8C1A-7155B91510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49678" y="2232419"/>
            <a:ext cx="4196966" cy="3308350"/>
          </a:xfrm>
        </p:spPr>
        <p:txBody>
          <a:bodyPr>
            <a:normAutofit/>
          </a:bodyPr>
          <a:lstStyle/>
          <a:p>
            <a:r>
              <a:rPr lang="en-CA" sz="2600" u="sng" dirty="0"/>
              <a:t>Diagnosis &amp; AKI Stage Classification</a:t>
            </a:r>
          </a:p>
          <a:p>
            <a:r>
              <a:rPr lang="en-CA" sz="2600" dirty="0"/>
              <a:t>Bert: </a:t>
            </a:r>
          </a:p>
          <a:p>
            <a:pPr lvl="1"/>
            <a:r>
              <a:rPr lang="en-CA" sz="2600" dirty="0"/>
              <a:t>Clinical </a:t>
            </a:r>
            <a:r>
              <a:rPr lang="en-CA" sz="2600" dirty="0" err="1"/>
              <a:t>BioBert</a:t>
            </a:r>
            <a:r>
              <a:rPr lang="en-CA" sz="2600" dirty="0"/>
              <a:t> (110M)</a:t>
            </a:r>
          </a:p>
          <a:p>
            <a:pPr lvl="1"/>
            <a:r>
              <a:rPr lang="en-CA" sz="2600" dirty="0"/>
              <a:t>Bert-base (110M)</a:t>
            </a:r>
          </a:p>
          <a:p>
            <a:endParaRPr lang="en-CA" sz="2400" dirty="0"/>
          </a:p>
          <a:p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549594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B31C4B-89BA-466B-9096-68570D936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Inputs &amp; Outputs Challenges 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7622CD4-DD89-4332-B441-1CC82C8151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CA" dirty="0"/>
              <a:t>Limited to 512 input tokens:</a:t>
            </a:r>
          </a:p>
          <a:p>
            <a:pPr lvl="1"/>
            <a:r>
              <a:rPr lang="en-CA" dirty="0"/>
              <a:t>Select most important information (difficult without medical knowledge)</a:t>
            </a:r>
          </a:p>
          <a:p>
            <a:pPr marL="457200" lvl="1" indent="0">
              <a:buNone/>
            </a:pPr>
            <a:endParaRPr lang="en-CA" dirty="0"/>
          </a:p>
          <a:p>
            <a:pPr marL="457200" lvl="1" indent="0">
              <a:buNone/>
            </a:pPr>
            <a:endParaRPr lang="en-CA" dirty="0"/>
          </a:p>
          <a:p>
            <a:pPr marL="514350" indent="-514350">
              <a:buFont typeface="+mj-lt"/>
              <a:buAutoNum type="arabicPeriod"/>
            </a:pPr>
            <a:r>
              <a:rPr lang="en-CA" dirty="0"/>
              <a:t>High number of total diagnoses:</a:t>
            </a:r>
          </a:p>
          <a:p>
            <a:pPr lvl="1"/>
            <a:r>
              <a:rPr lang="en-CA" dirty="0"/>
              <a:t>4026 ICD9 Codes</a:t>
            </a:r>
          </a:p>
          <a:p>
            <a:pPr lvl="1"/>
            <a:r>
              <a:rPr lang="en-CA" dirty="0"/>
              <a:t>4005 Short Titles</a:t>
            </a:r>
          </a:p>
          <a:p>
            <a:pPr lvl="1"/>
            <a:r>
              <a:rPr lang="en-CA" dirty="0"/>
              <a:t>4026 Long Titles</a:t>
            </a:r>
          </a:p>
          <a:p>
            <a:pPr marL="457200" lvl="1" indent="0">
              <a:buNone/>
            </a:pPr>
            <a:endParaRPr lang="en-CA" dirty="0"/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88067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B31C4B-89BA-466B-9096-68570D936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Inputs &amp; Outputs Challenges 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7622CD4-DD89-4332-B441-1CC82C8151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CA" dirty="0"/>
              <a:t>Limited to 512 input tokens:</a:t>
            </a:r>
          </a:p>
          <a:p>
            <a:pPr lvl="1"/>
            <a:r>
              <a:rPr lang="en-CA" dirty="0"/>
              <a:t>Select most important information (difficult without medical knowledge)</a:t>
            </a:r>
          </a:p>
          <a:p>
            <a:pPr marL="251460" indent="-342900">
              <a:buFont typeface="Calibri" panose="020F0502020204030204" pitchFamily="34" charset="0"/>
              <a:buChar char="→"/>
            </a:pPr>
            <a:r>
              <a:rPr lang="en-CA" dirty="0">
                <a:solidFill>
                  <a:srgbClr val="92D050"/>
                </a:solidFill>
              </a:rPr>
              <a:t>48h time context window, space efficient prompt</a:t>
            </a:r>
          </a:p>
          <a:p>
            <a:pPr marL="251460" indent="-342900">
              <a:buFont typeface="Calibri" panose="020F0502020204030204" pitchFamily="34" charset="0"/>
              <a:buChar char="→"/>
            </a:pPr>
            <a:endParaRPr lang="en-CA" dirty="0"/>
          </a:p>
          <a:p>
            <a:pPr marL="457200" indent="-457200">
              <a:buFont typeface="+mj-lt"/>
              <a:buAutoNum type="arabicPeriod"/>
            </a:pPr>
            <a:r>
              <a:rPr lang="en-CA" dirty="0"/>
              <a:t>High number of total diagnoses:</a:t>
            </a:r>
          </a:p>
          <a:p>
            <a:pPr lvl="1"/>
            <a:r>
              <a:rPr lang="en-CA" dirty="0"/>
              <a:t>4026 ICD9 Codes</a:t>
            </a:r>
          </a:p>
          <a:p>
            <a:pPr lvl="1"/>
            <a:r>
              <a:rPr lang="en-CA" dirty="0"/>
              <a:t>4005 Short Titles</a:t>
            </a:r>
          </a:p>
          <a:p>
            <a:pPr lvl="1"/>
            <a:r>
              <a:rPr lang="en-CA" dirty="0"/>
              <a:t>4026 Long Titles</a:t>
            </a:r>
          </a:p>
          <a:p>
            <a:pPr>
              <a:buFont typeface="Calibri" panose="020F0502020204030204" pitchFamily="34" charset="0"/>
              <a:buChar char="→"/>
            </a:pPr>
            <a:r>
              <a:rPr lang="en-CA" dirty="0">
                <a:solidFill>
                  <a:srgbClr val="92D050"/>
                </a:solidFill>
              </a:rPr>
              <a:t>Create manual diagnoses &amp; filter by occurrence</a:t>
            </a:r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05612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FD403C-4EDA-41FF-8B71-5EA1CFFF3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Inputs &amp; Outputs AKI Stage Classification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404362E-EB96-44AE-A539-E29DF8F7C30E}"/>
              </a:ext>
            </a:extLst>
          </p:cNvPr>
          <p:cNvSpPr txBox="1"/>
          <p:nvPr/>
        </p:nvSpPr>
        <p:spPr>
          <a:xfrm>
            <a:off x="2902975" y="2744733"/>
            <a:ext cx="249215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“baseline: x</a:t>
            </a:r>
          </a:p>
          <a:p>
            <a:r>
              <a:rPr lang="en-CA" sz="2400" dirty="0"/>
              <a:t>day 1: value mg/dl</a:t>
            </a:r>
          </a:p>
          <a:p>
            <a:r>
              <a:rPr lang="en-CA" sz="2400" dirty="0"/>
              <a:t>day 1: value mg/dl</a:t>
            </a:r>
          </a:p>
          <a:p>
            <a:r>
              <a:rPr lang="en-CA" sz="2400" dirty="0"/>
              <a:t>day 2: value mg/dl</a:t>
            </a:r>
          </a:p>
          <a:p>
            <a:r>
              <a:rPr lang="en-CA" sz="2400" dirty="0"/>
              <a:t>day 4: value mg/dl</a:t>
            </a:r>
          </a:p>
          <a:p>
            <a:r>
              <a:rPr lang="en-CA" sz="2400" dirty="0"/>
              <a:t>“</a:t>
            </a:r>
          </a:p>
          <a:p>
            <a:endParaRPr lang="en-CA" sz="24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6966447-9489-43A9-A11E-9AD41CE9E7ED}"/>
              </a:ext>
            </a:extLst>
          </p:cNvPr>
          <p:cNvSpPr txBox="1"/>
          <p:nvPr/>
        </p:nvSpPr>
        <p:spPr>
          <a:xfrm>
            <a:off x="3657572" y="2128325"/>
            <a:ext cx="982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/>
              <a:t>Input</a:t>
            </a:r>
            <a:endParaRPr lang="en-CA" b="1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33CA9FFA-F596-4860-91A1-9C46A9111126}"/>
              </a:ext>
            </a:extLst>
          </p:cNvPr>
          <p:cNvSpPr txBox="1"/>
          <p:nvPr/>
        </p:nvSpPr>
        <p:spPr>
          <a:xfrm>
            <a:off x="8283979" y="2128325"/>
            <a:ext cx="12538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b="1" dirty="0"/>
              <a:t>Output</a:t>
            </a:r>
            <a:endParaRPr lang="en-CA" b="1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7BEDBB6-28EE-407A-8059-00C6425F73D6}"/>
              </a:ext>
            </a:extLst>
          </p:cNvPr>
          <p:cNvSpPr txBox="1"/>
          <p:nvPr/>
        </p:nvSpPr>
        <p:spPr>
          <a:xfrm>
            <a:off x="7932890" y="3228945"/>
            <a:ext cx="19560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/>
              <a:t>Stage 1, 2 or 3</a:t>
            </a:r>
          </a:p>
        </p:txBody>
      </p:sp>
    </p:spTree>
    <p:extLst>
      <p:ext uri="{BB962C8B-B14F-4D97-AF65-F5344CB8AC3E}">
        <p14:creationId xmlns:p14="http://schemas.microsoft.com/office/powerpoint/2010/main" val="3843732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EF4623C-424E-4DE3-89C8-5EC58F305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Inputs &amp; Outputs Diagnosing Task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03927919-1F5E-423C-92B0-02F14BA00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683" y="2526784"/>
            <a:ext cx="4259628" cy="24851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000" dirty="0"/>
              <a:t>“Diagnose: Gender &lt;G&gt; Age &lt;A&gt; Ethnicity &lt;E&gt; Procedure1 | Procedure2 | Procedure3 &lt;P&gt; Medication1 | Medication2 &lt;M&gt; organism1 : quantity | organism2 : quantity &lt;T&gt; labresult1 | labresult2 &lt;L&gt;“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B8331F0-F1A6-4BA8-B8B8-C1955671C9D2}"/>
              </a:ext>
            </a:extLst>
          </p:cNvPr>
          <p:cNvSpPr txBox="1"/>
          <p:nvPr/>
        </p:nvSpPr>
        <p:spPr>
          <a:xfrm>
            <a:off x="1769345" y="1981440"/>
            <a:ext cx="869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/>
              <a:t>Input</a:t>
            </a:r>
            <a:endParaRPr lang="en-CA" sz="1600" b="1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BD8B24C9-8DBF-44F9-BF41-3EAF8AD55DE4}"/>
              </a:ext>
            </a:extLst>
          </p:cNvPr>
          <p:cNvSpPr txBox="1"/>
          <p:nvPr/>
        </p:nvSpPr>
        <p:spPr>
          <a:xfrm>
            <a:off x="5033924" y="1981440"/>
            <a:ext cx="40206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/>
              <a:t>Diagnosis Generation Outputs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8999A49-CDC5-4C3E-A63E-AA41C6419BD1}"/>
              </a:ext>
            </a:extLst>
          </p:cNvPr>
          <p:cNvSpPr txBox="1"/>
          <p:nvPr/>
        </p:nvSpPr>
        <p:spPr>
          <a:xfrm>
            <a:off x="5073256" y="4906422"/>
            <a:ext cx="4259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/>
              <a:t>Diagnosis Classification Outputs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D3FAB6B-0CF6-42FD-B641-2C02069E2B06}"/>
              </a:ext>
            </a:extLst>
          </p:cNvPr>
          <p:cNvSpPr txBox="1"/>
          <p:nvPr/>
        </p:nvSpPr>
        <p:spPr>
          <a:xfrm>
            <a:off x="5904354" y="5453059"/>
            <a:ext cx="22797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/>
              <a:t>[1, 0, 1, 1, 0, 0, 0, …]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378557B-F215-409F-83E2-BE0FE26D6B3A}"/>
              </a:ext>
            </a:extLst>
          </p:cNvPr>
          <p:cNvSpPr txBox="1"/>
          <p:nvPr/>
        </p:nvSpPr>
        <p:spPr>
          <a:xfrm>
            <a:off x="5073256" y="2562545"/>
            <a:ext cx="36166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/>
              <a:t>ICD9 Codes: </a:t>
            </a:r>
            <a:r>
              <a:rPr lang="en-CA" sz="2000" dirty="0"/>
              <a:t>7482, V1002, 41400</a:t>
            </a:r>
            <a:r>
              <a:rPr lang="en-CA" sz="2000" b="1" dirty="0"/>
              <a:t> </a:t>
            </a:r>
            <a:endParaRPr lang="en-CA" sz="2400" b="1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89EE09DB-918A-417D-9E8C-A28865D41B71}"/>
              </a:ext>
            </a:extLst>
          </p:cNvPr>
          <p:cNvSpPr txBox="1"/>
          <p:nvPr/>
        </p:nvSpPr>
        <p:spPr>
          <a:xfrm>
            <a:off x="5073256" y="3097486"/>
            <a:ext cx="6599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/>
              <a:t>Short Titles: </a:t>
            </a:r>
            <a:r>
              <a:rPr lang="en-CA" sz="2000" dirty="0"/>
              <a:t>respiratory distress syn, </a:t>
            </a:r>
            <a:r>
              <a:rPr lang="en-CA" sz="2000" dirty="0" err="1"/>
              <a:t>chr</a:t>
            </a:r>
            <a:r>
              <a:rPr lang="en-CA" sz="2000" dirty="0"/>
              <a:t> airway obstruct </a:t>
            </a:r>
            <a:r>
              <a:rPr lang="en-CA" sz="2000" dirty="0" err="1"/>
              <a:t>nec</a:t>
            </a:r>
            <a:r>
              <a:rPr lang="en-CA" sz="2000" b="1" dirty="0"/>
              <a:t> </a:t>
            </a:r>
            <a:endParaRPr lang="en-CA" sz="2400" b="1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307C7C37-9248-48CB-9AAE-E8E6902D7318}"/>
              </a:ext>
            </a:extLst>
          </p:cNvPr>
          <p:cNvSpPr txBox="1"/>
          <p:nvPr/>
        </p:nvSpPr>
        <p:spPr>
          <a:xfrm>
            <a:off x="5073256" y="3582568"/>
            <a:ext cx="71187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/>
              <a:t>Long Titles:  </a:t>
            </a:r>
            <a:r>
              <a:rPr lang="en-US" sz="2000" dirty="0"/>
              <a:t>chronic hepatitis C without mention of hepatic coma</a:t>
            </a:r>
            <a:endParaRPr lang="en-CA" sz="2000" dirty="0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683E562-ED2F-4B3C-BE3D-B404095D6927}"/>
              </a:ext>
            </a:extLst>
          </p:cNvPr>
          <p:cNvSpPr txBox="1"/>
          <p:nvPr/>
        </p:nvSpPr>
        <p:spPr>
          <a:xfrm>
            <a:off x="5073256" y="4128925"/>
            <a:ext cx="62697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/>
              <a:t>Manual Codes: </a:t>
            </a:r>
            <a:r>
              <a:rPr lang="en-CA" sz="2000" dirty="0"/>
              <a:t>hypercholesterolemia, respiratory distress</a:t>
            </a:r>
            <a:r>
              <a:rPr lang="en-CA" sz="2000" b="1" dirty="0"/>
              <a:t> </a:t>
            </a:r>
            <a:endParaRPr lang="en-CA" sz="2400" b="1" dirty="0"/>
          </a:p>
        </p:txBody>
      </p:sp>
    </p:spTree>
    <p:extLst>
      <p:ext uri="{BB962C8B-B14F-4D97-AF65-F5344CB8AC3E}">
        <p14:creationId xmlns:p14="http://schemas.microsoft.com/office/powerpoint/2010/main" val="1320101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6F7891-7D40-4214-948D-9C8027536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All Datasets 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1FBB6EE9-F962-4F1D-9BE4-E8678F3317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083106"/>
              </p:ext>
            </p:extLst>
          </p:nvPr>
        </p:nvGraphicFramePr>
        <p:xfrm>
          <a:off x="795511" y="2494678"/>
          <a:ext cx="10600978" cy="29260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703705">
                  <a:extLst>
                    <a:ext uri="{9D8B030D-6E8A-4147-A177-3AD203B41FA5}">
                      <a16:colId xmlns:a16="http://schemas.microsoft.com/office/drawing/2014/main" val="2796708518"/>
                    </a:ext>
                  </a:extLst>
                </a:gridCol>
                <a:gridCol w="4164746">
                  <a:extLst>
                    <a:ext uri="{9D8B030D-6E8A-4147-A177-3AD203B41FA5}">
                      <a16:colId xmlns:a16="http://schemas.microsoft.com/office/drawing/2014/main" val="1199099762"/>
                    </a:ext>
                  </a:extLst>
                </a:gridCol>
                <a:gridCol w="2732527">
                  <a:extLst>
                    <a:ext uri="{9D8B030D-6E8A-4147-A177-3AD203B41FA5}">
                      <a16:colId xmlns:a16="http://schemas.microsoft.com/office/drawing/2014/main" val="30185401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sz="2000" dirty="0"/>
                        <a:t>Diagnosis Generation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Diagnosis Classification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AKI Stage Classification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2352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CA" sz="2000" dirty="0"/>
                        <a:t>Long Title Dataset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CA" sz="2000" dirty="0"/>
                        <a:t>Short Title Dataset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CA" sz="2000" dirty="0"/>
                        <a:t>ICD9 Code Dataset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CA" sz="2000" dirty="0"/>
                        <a:t>Min 10 Manual Code Dataset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CA" sz="2000" dirty="0"/>
                        <a:t>Min 100 Manual Code Dataset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CA" sz="2000" dirty="0"/>
                        <a:t>Min 400 Manual Code Dataset</a:t>
                      </a:r>
                    </a:p>
                    <a:p>
                      <a:endParaRPr lang="en-C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CA" sz="2000" dirty="0"/>
                        <a:t>Output Vector Dataset derived from Min 400 Manual Code Dataset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CA" sz="2000" dirty="0"/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CA" sz="2000" dirty="0"/>
                        <a:t>Output Vector Dataset derived from Min 100 Manual Code Dataset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endParaRPr lang="en-CA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CA" sz="2000" dirty="0"/>
                        <a:t>AKI Stage Dataset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5432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3469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1844CA-B9F0-40C0-B205-A9FE46EE3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Results Diagnosis Generation</a:t>
            </a:r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E5465A2D-210F-4FCA-A541-E7E97CA733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7132474"/>
              </p:ext>
            </p:extLst>
          </p:nvPr>
        </p:nvGraphicFramePr>
        <p:xfrm>
          <a:off x="328613" y="2446020"/>
          <a:ext cx="5957887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0687">
                  <a:extLst>
                    <a:ext uri="{9D8B030D-6E8A-4147-A177-3AD203B41FA5}">
                      <a16:colId xmlns:a16="http://schemas.microsoft.com/office/drawing/2014/main" val="1847100753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780167282"/>
                    </a:ext>
                  </a:extLst>
                </a:gridCol>
                <a:gridCol w="908050">
                  <a:extLst>
                    <a:ext uri="{9D8B030D-6E8A-4147-A177-3AD203B41FA5}">
                      <a16:colId xmlns:a16="http://schemas.microsoft.com/office/drawing/2014/main" val="515595962"/>
                    </a:ext>
                  </a:extLst>
                </a:gridCol>
                <a:gridCol w="996950">
                  <a:extLst>
                    <a:ext uri="{9D8B030D-6E8A-4147-A177-3AD203B41FA5}">
                      <a16:colId xmlns:a16="http://schemas.microsoft.com/office/drawing/2014/main" val="2059314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Model Manual Codes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Precision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Recall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F1 score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T5-small min 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39.87%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48.66%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43.88%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237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err="1"/>
                        <a:t>BioGPT</a:t>
                      </a:r>
                      <a:r>
                        <a:rPr lang="en-CA" dirty="0"/>
                        <a:t> min 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30.36%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39.78%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34.39%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0247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GPT2-medium min 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31.53%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45.92%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37.74%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12453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T5-small min 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34.91%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41.42%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37.88%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6694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T5-small 100 from admission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36.54%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37.37%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36.95%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2465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T5-small min 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41.49%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31.01%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35.05%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885137"/>
                  </a:ext>
                </a:extLst>
              </a:tr>
            </a:tbl>
          </a:graphicData>
        </a:graphic>
      </p:graphicFrame>
      <p:graphicFrame>
        <p:nvGraphicFramePr>
          <p:cNvPr id="8" name="Inhaltsplatzhalter 6">
            <a:extLst>
              <a:ext uri="{FF2B5EF4-FFF2-40B4-BE49-F238E27FC236}">
                <a16:creationId xmlns:a16="http://schemas.microsoft.com/office/drawing/2014/main" id="{2E68734D-1C04-4A59-ACC9-F4E2566642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3859414"/>
              </p:ext>
            </p:extLst>
          </p:nvPr>
        </p:nvGraphicFramePr>
        <p:xfrm>
          <a:off x="6559217" y="4216400"/>
          <a:ext cx="501683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7083">
                  <a:extLst>
                    <a:ext uri="{9D8B030D-6E8A-4147-A177-3AD203B41FA5}">
                      <a16:colId xmlns:a16="http://schemas.microsoft.com/office/drawing/2014/main" val="1847100753"/>
                    </a:ext>
                  </a:extLst>
                </a:gridCol>
                <a:gridCol w="1187450">
                  <a:extLst>
                    <a:ext uri="{9D8B030D-6E8A-4147-A177-3AD203B41FA5}">
                      <a16:colId xmlns:a16="http://schemas.microsoft.com/office/drawing/2014/main" val="1780167282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515595962"/>
                    </a:ext>
                  </a:extLst>
                </a:gridCol>
                <a:gridCol w="1003300">
                  <a:extLst>
                    <a:ext uri="{9D8B030D-6E8A-4147-A177-3AD203B41FA5}">
                      <a16:colId xmlns:a16="http://schemas.microsoft.com/office/drawing/2014/main" val="2059314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Model Short Titles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Precision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Recall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F1 score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T5-small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31.99%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27.22%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29.41%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237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T5-large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32.12%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30.19%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31.13%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0247997"/>
                  </a:ext>
                </a:extLst>
              </a:tr>
            </a:tbl>
          </a:graphicData>
        </a:graphic>
      </p:graphicFrame>
      <p:graphicFrame>
        <p:nvGraphicFramePr>
          <p:cNvPr id="9" name="Inhaltsplatzhalter 6">
            <a:extLst>
              <a:ext uri="{FF2B5EF4-FFF2-40B4-BE49-F238E27FC236}">
                <a16:creationId xmlns:a16="http://schemas.microsoft.com/office/drawing/2014/main" id="{FDE25739-BCF4-4388-A6AD-BFBBF178F5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2619521"/>
              </p:ext>
            </p:extLst>
          </p:nvPr>
        </p:nvGraphicFramePr>
        <p:xfrm>
          <a:off x="6559217" y="3238500"/>
          <a:ext cx="504045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1668">
                  <a:extLst>
                    <a:ext uri="{9D8B030D-6E8A-4147-A177-3AD203B41FA5}">
                      <a16:colId xmlns:a16="http://schemas.microsoft.com/office/drawing/2014/main" val="1847100753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1780167282"/>
                    </a:ext>
                  </a:extLst>
                </a:gridCol>
                <a:gridCol w="927115">
                  <a:extLst>
                    <a:ext uri="{9D8B030D-6E8A-4147-A177-3AD203B41FA5}">
                      <a16:colId xmlns:a16="http://schemas.microsoft.com/office/drawing/2014/main" val="515595962"/>
                    </a:ext>
                  </a:extLst>
                </a:gridCol>
                <a:gridCol w="1007872">
                  <a:extLst>
                    <a:ext uri="{9D8B030D-6E8A-4147-A177-3AD203B41FA5}">
                      <a16:colId xmlns:a16="http://schemas.microsoft.com/office/drawing/2014/main" val="2059314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Model Long Titles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Precision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Recall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F1 score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T5-small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31.4%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23.15%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26.65%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237930"/>
                  </a:ext>
                </a:extLst>
              </a:tr>
            </a:tbl>
          </a:graphicData>
        </a:graphic>
      </p:graphicFrame>
      <p:graphicFrame>
        <p:nvGraphicFramePr>
          <p:cNvPr id="10" name="Inhaltsplatzhalter 6">
            <a:extLst>
              <a:ext uri="{FF2B5EF4-FFF2-40B4-BE49-F238E27FC236}">
                <a16:creationId xmlns:a16="http://schemas.microsoft.com/office/drawing/2014/main" id="{EC5F4A59-617E-4217-808F-D54CC971338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3183430"/>
              </p:ext>
            </p:extLst>
          </p:nvPr>
        </p:nvGraphicFramePr>
        <p:xfrm>
          <a:off x="6559217" y="1889760"/>
          <a:ext cx="4858083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6433">
                  <a:extLst>
                    <a:ext uri="{9D8B030D-6E8A-4147-A177-3AD203B41FA5}">
                      <a16:colId xmlns:a16="http://schemas.microsoft.com/office/drawing/2014/main" val="1847100753"/>
                    </a:ext>
                  </a:extLst>
                </a:gridCol>
                <a:gridCol w="1073150">
                  <a:extLst>
                    <a:ext uri="{9D8B030D-6E8A-4147-A177-3AD203B41FA5}">
                      <a16:colId xmlns:a16="http://schemas.microsoft.com/office/drawing/2014/main" val="1780167282"/>
                    </a:ext>
                  </a:extLst>
                </a:gridCol>
                <a:gridCol w="952500">
                  <a:extLst>
                    <a:ext uri="{9D8B030D-6E8A-4147-A177-3AD203B41FA5}">
                      <a16:colId xmlns:a16="http://schemas.microsoft.com/office/drawing/2014/main" val="515595962"/>
                    </a:ext>
                  </a:extLst>
                </a:gridCol>
                <a:gridCol w="1016000">
                  <a:extLst>
                    <a:ext uri="{9D8B030D-6E8A-4147-A177-3AD203B41FA5}">
                      <a16:colId xmlns:a16="http://schemas.microsoft.com/office/drawing/2014/main" val="20593142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Model ICD Codes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Precision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Recall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F1 score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0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T5-small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31.99%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27.22%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28.48%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2237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/>
                        <a:t>ByT5-base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25.8%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9.7%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14.21%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02479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8040671"/>
      </p:ext>
    </p:extLst>
  </p:cSld>
  <p:clrMapOvr>
    <a:masterClrMapping/>
  </p:clrMapOvr>
</p:sld>
</file>

<file path=ppt/theme/theme1.xml><?xml version="1.0" encoding="utf-8"?>
<a:theme xmlns:a="http://schemas.openxmlformats.org/drawingml/2006/main" name="Rückblick">
  <a:themeElements>
    <a:clrScheme name="Benutzerdefiniert 5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B5394"/>
      </a:accent1>
      <a:accent2>
        <a:srgbClr val="8EB8E7"/>
      </a:accent2>
      <a:accent3>
        <a:srgbClr val="0B5394"/>
      </a:accent3>
      <a:accent4>
        <a:srgbClr val="76C2E8"/>
      </a:accent4>
      <a:accent5>
        <a:srgbClr val="B2DDF2"/>
      </a:accent5>
      <a:accent6>
        <a:srgbClr val="0F6FC6"/>
      </a:accent6>
      <a:hlink>
        <a:srgbClr val="438AD7"/>
      </a:hlink>
      <a:folHlink>
        <a:srgbClr val="85DFD0"/>
      </a:folHlink>
    </a:clrScheme>
    <a:fontScheme name="Rück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ück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1020</Words>
  <Application>Microsoft Office PowerPoint</Application>
  <PresentationFormat>Breitbild</PresentationFormat>
  <Paragraphs>264</Paragraphs>
  <Slides>27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Courier New</vt:lpstr>
      <vt:lpstr>Rückblick</vt:lpstr>
      <vt:lpstr>Automated Diagnosing of Patients Based on Physiological Data Using Language Models</vt:lpstr>
      <vt:lpstr>Research Questions</vt:lpstr>
      <vt:lpstr>Models</vt:lpstr>
      <vt:lpstr>Inputs &amp; Outputs Challenges  </vt:lpstr>
      <vt:lpstr>Inputs &amp; Outputs Challenges </vt:lpstr>
      <vt:lpstr>Inputs &amp; Outputs AKI Stage Classification</vt:lpstr>
      <vt:lpstr>Inputs &amp; Outputs Diagnosing Task</vt:lpstr>
      <vt:lpstr>All Datasets </vt:lpstr>
      <vt:lpstr>Results Diagnosis Generation</vt:lpstr>
      <vt:lpstr>Are larger models better than smaller ones?</vt:lpstr>
      <vt:lpstr>Are Medically Pre-trained LLMs Better Than Smaller Models?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Is the Impact of Medical Pre-training the Same in Classification?</vt:lpstr>
      <vt:lpstr>Results Classification</vt:lpstr>
      <vt:lpstr>Is the Impact of Medical Pre-training the Same in Classification?</vt:lpstr>
      <vt:lpstr>Conclusions</vt:lpstr>
      <vt:lpstr>Conclusions</vt:lpstr>
      <vt:lpstr>Intrinsic Evaluation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Automated Diagnosing of Patients Based on Pyhsiological Data Using Language Models</dc:title>
  <dc:creator>kulma</dc:creator>
  <cp:lastModifiedBy>kulma</cp:lastModifiedBy>
  <cp:revision>58</cp:revision>
  <dcterms:created xsi:type="dcterms:W3CDTF">2023-08-24T07:59:19Z</dcterms:created>
  <dcterms:modified xsi:type="dcterms:W3CDTF">2023-08-31T23:22:18Z</dcterms:modified>
</cp:coreProperties>
</file>