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5" r:id="rId4"/>
    <p:sldId id="282" r:id="rId5"/>
    <p:sldId id="287" r:id="rId6"/>
    <p:sldId id="257" r:id="rId7"/>
    <p:sldId id="297" r:id="rId8"/>
    <p:sldId id="298" r:id="rId9"/>
    <p:sldId id="299" r:id="rId10"/>
    <p:sldId id="273" r:id="rId11"/>
    <p:sldId id="283" r:id="rId12"/>
    <p:sldId id="260" r:id="rId13"/>
    <p:sldId id="289" r:id="rId14"/>
    <p:sldId id="290" r:id="rId15"/>
    <p:sldId id="279" r:id="rId16"/>
    <p:sldId id="259" r:id="rId17"/>
    <p:sldId id="291" r:id="rId18"/>
    <p:sldId id="267" r:id="rId19"/>
    <p:sldId id="303" r:id="rId20"/>
    <p:sldId id="294" r:id="rId21"/>
    <p:sldId id="293" r:id="rId22"/>
    <p:sldId id="271" r:id="rId23"/>
    <p:sldId id="292" r:id="rId24"/>
    <p:sldId id="263" r:id="rId25"/>
    <p:sldId id="269" r:id="rId26"/>
    <p:sldId id="270" r:id="rId27"/>
    <p:sldId id="276" r:id="rId28"/>
    <p:sldId id="277" r:id="rId29"/>
    <p:sldId id="278" r:id="rId30"/>
    <p:sldId id="296" r:id="rId31"/>
    <p:sldId id="300" r:id="rId32"/>
    <p:sldId id="302" r:id="rId3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0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BE9E442-17AE-4DF4-8B00-49F870ADC4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AB85CC9-B334-48B7-8D60-3096323D4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43ABAE-89B1-4F40-A695-3FDFD0E2F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26B529-E65B-4594-B1BB-30D632FCB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4C6B223-7111-40D5-97DF-00A91CADD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4741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4F9B41-8B19-4FC4-85E5-9849320B1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2AB2B7D-8161-4A4A-B0DF-183BCE127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ADD600-52D0-4D80-8B67-2FC654C1E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7CFFDF-E770-433E-8AF6-10F2E3A34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E51C2C-CD06-437D-8D6A-2ACA0558C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4588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576F0BF-FF3C-4418-B310-ED12BAAFB6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A9E1A6-84DD-46B2-9D7A-3684023E6C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A10122-8232-4C7C-8C16-5714FA2AF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7C731B5-6180-49F4-B664-EECD6CA72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5B43396-E04D-43F5-9AF9-1BA49602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6400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09F5EB-F6D7-43A2-8690-41E27B17D1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DD678EA-92E9-4A5A-AA85-2479D1C3B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5F06CBD-F49F-472B-9FF9-BBBB1A2BF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A88DC5-717E-4B89-9B68-8CD0FA1C3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B8663EA-B77A-4376-A592-36F81B2DE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9493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1801A90-C75E-4151-8CC6-43ABA0A85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B04F886-F1DF-4DFE-B28D-05E9A7FBBE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54FD49-AB47-4F98-98FC-23F76B0BD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F8B8B1-A318-4B9A-8B2D-7519A6F80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E05CDE7-CE5D-4EAE-BEBF-DCD051672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7069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1FE257C-A904-4090-9B56-7380C11F4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8091AE-A55B-439A-A917-F7FD09D73D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30A266A-8958-4029-802F-51B9FF520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2B2CE4-C5F1-478F-AC52-E25991952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59A4425-69EB-416F-81E6-F6A76E514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40812EF-6C4B-45CA-8700-0425201F8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87708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09954C-C8C5-4D2C-BCB3-24AD91CCD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676568D-F77C-4754-ACCD-23C416C02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FC02B80-AF0D-4395-AF0A-F521BCB046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2448952-EC2A-4D43-845F-FACE80D413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45372DF-FF96-461B-AD1C-C136B8FED0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C18AA4F-62EA-4939-9664-FBF373B8C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01224BE9-091E-456E-929C-ABBC6328C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141A637-D657-4920-979F-AF210B3C2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123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3A98CA-8A4A-4956-AE04-A091E8B51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60B8B8D-1710-4166-B90C-CDAA6653A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BE676EF-AE80-498A-8F45-614A9C51B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459C781-68E5-4884-B59B-2501E4337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3275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9CFA185-1431-4B0D-A7F4-E3C61167A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C95DF80-5750-4A22-A3C7-69F7F34F8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49D80FD-5BB9-4B10-8F74-50938A69C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0442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0092D7-869D-4DFB-B8B5-7B0ED3D35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427B092-889A-4482-877E-68AC234760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0973297-318C-4BF0-AE4B-B5D86561DA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57DDF34-A3AA-46AB-B39C-58723BEB0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2E3FC0-BBA7-4AD3-8B5F-4ECE5A3D4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69F1404-9052-403C-8B57-8FD6A83B5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50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DB2B7-5544-4CBF-9E8D-4C7B9F5F4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A1C4864-F330-4B92-B14F-955474D323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298FCBA-97A2-4093-B266-DDDED684C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EB91170-FB3F-4351-91C0-FFFB1FC39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12BB4B-D03A-426A-B363-E618898C8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04623B9-F978-4627-830E-C4DC0B43A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7522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AC4B971-BF1A-43C3-95D6-202BE56AE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CA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8DBC117-D617-40A2-8E05-9DFE67A166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CA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2E4E1E-397C-43C7-B169-97C97D5E31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FAA9D-3BA2-4AE0-99F4-16562E324A8D}" type="datetimeFigureOut">
              <a:rPr lang="en-CA" smtClean="0"/>
              <a:t>2023-07-20</a:t>
            </a:fld>
            <a:endParaRPr lang="en-CA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F33CFA-BD45-49F9-BCD8-00AB62BB65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1225C0-1BE9-43B1-BA94-5A3E19BE3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CA2A13-A427-4D13-8C3F-9AEA31F85EF8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31119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svg"/><Relationship Id="rId5" Type="http://schemas.openxmlformats.org/officeDocument/2006/relationships/image" Target="../media/image6.sv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71F3A2F-A452-4BBE-8D59-DEEC1C445E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Diagnosing Patients based on Physiological Data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C168095-F221-48AB-A8CD-32068230BA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Margareta Anna Kulcsar</a:t>
            </a:r>
          </a:p>
          <a:p>
            <a:r>
              <a:rPr lang="en-CA" dirty="0"/>
              <a:t>Prof. Dr. Riezler &amp; Prof. Dr. </a:t>
            </a:r>
            <a:r>
              <a:rPr lang="en-CA" dirty="0" err="1"/>
              <a:t>Herweg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7561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0B880-C241-418A-931C-F3108B4E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Prompt Template Diagnoses Generation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17348DA-D953-4CA7-B4B1-497253549D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r>
              <a:rPr lang="en-CA" dirty="0"/>
              <a:t>“Diagnose: Gender &lt;G&gt; Age &lt;A&gt; Ethnicity &lt;E&gt; Procedure1 | Procedure2 | Procedure3 &lt;P&gt; Medication1 | Medication2 &lt;M&gt; organism1 : quantity | organism2 : quantity &lt;T&gt; labresult1 | labresult2 &lt;L&gt;“</a:t>
            </a:r>
          </a:p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84834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0A3F5-FFDE-4679-9A1E-45D9012D3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Generate Short Titles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447E10C-A355-42D2-A3BA-8208127CA560}"/>
              </a:ext>
            </a:extLst>
          </p:cNvPr>
          <p:cNvSpPr/>
          <p:nvPr/>
        </p:nvSpPr>
        <p:spPr>
          <a:xfrm>
            <a:off x="16458281" y="2268766"/>
            <a:ext cx="2210185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Diagnoses Generation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B87DFEE-47F4-4EE1-9FFA-5CEA521A8362}"/>
              </a:ext>
            </a:extLst>
          </p:cNvPr>
          <p:cNvSpPr/>
          <p:nvPr/>
        </p:nvSpPr>
        <p:spPr>
          <a:xfrm>
            <a:off x="18664237" y="1782724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7102EC7-893F-433C-8236-6CA94DE158F3}"/>
              </a:ext>
            </a:extLst>
          </p:cNvPr>
          <p:cNvSpPr/>
          <p:nvPr/>
        </p:nvSpPr>
        <p:spPr>
          <a:xfrm>
            <a:off x="16225547" y="3336096"/>
            <a:ext cx="2675652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FD27F4A-1F75-4C5B-9914-6AE2462BCF6D}"/>
              </a:ext>
            </a:extLst>
          </p:cNvPr>
          <p:cNvSpPr/>
          <p:nvPr/>
        </p:nvSpPr>
        <p:spPr>
          <a:xfrm>
            <a:off x="9915313" y="711564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B592D72-A301-4401-A743-EE71363A98D0}"/>
              </a:ext>
            </a:extLst>
          </p:cNvPr>
          <p:cNvSpPr/>
          <p:nvPr/>
        </p:nvSpPr>
        <p:spPr>
          <a:xfrm>
            <a:off x="8980740" y="298979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E2342D3B-FE0A-41FD-A083-0DAC85F7D2A6}"/>
              </a:ext>
            </a:extLst>
          </p:cNvPr>
          <p:cNvSpPr/>
          <p:nvPr/>
        </p:nvSpPr>
        <p:spPr>
          <a:xfrm>
            <a:off x="8987269" y="1275430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3CFE4405-6913-40D4-9B94-EC9AD5F1B224}"/>
              </a:ext>
            </a:extLst>
          </p:cNvPr>
          <p:cNvSpPr/>
          <p:nvPr/>
        </p:nvSpPr>
        <p:spPr>
          <a:xfrm>
            <a:off x="20956938" y="1368287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9465ED3C-94AA-40BB-BB61-B59617C84BED}"/>
              </a:ext>
            </a:extLst>
          </p:cNvPr>
          <p:cNvSpPr/>
          <p:nvPr/>
        </p:nvSpPr>
        <p:spPr>
          <a:xfrm>
            <a:off x="15975577" y="4106077"/>
            <a:ext cx="898683" cy="683165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51A9FCB9-0E1A-4510-A5B0-21761354ECB1}"/>
              </a:ext>
            </a:extLst>
          </p:cNvPr>
          <p:cNvSpPr/>
          <p:nvPr/>
        </p:nvSpPr>
        <p:spPr>
          <a:xfrm>
            <a:off x="18077156" y="4106077"/>
            <a:ext cx="1174162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7B564D0-0D9F-4B4C-A75F-0C3946471011}"/>
              </a:ext>
            </a:extLst>
          </p:cNvPr>
          <p:cNvCxnSpPr>
            <a:cxnSpLocks/>
            <a:stCxn id="35" idx="1"/>
            <a:endCxn id="39" idx="6"/>
          </p:cNvCxnSpPr>
          <p:nvPr/>
        </p:nvCxnSpPr>
        <p:spPr>
          <a:xfrm flipH="1" flipV="1">
            <a:off x="12125498" y="1097872"/>
            <a:ext cx="4656457" cy="1284041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EBE4061C-367C-4A1A-B773-CE89BD2A784B}"/>
              </a:ext>
            </a:extLst>
          </p:cNvPr>
          <p:cNvCxnSpPr>
            <a:cxnSpLocks/>
            <a:stCxn id="36" idx="2"/>
            <a:endCxn id="35" idx="7"/>
          </p:cNvCxnSpPr>
          <p:nvPr/>
        </p:nvCxnSpPr>
        <p:spPr>
          <a:xfrm flipH="1">
            <a:off x="18344792" y="2169032"/>
            <a:ext cx="319445" cy="212881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C2155FD1-C3BA-43DF-B6C8-20C148F7CD90}"/>
              </a:ext>
            </a:extLst>
          </p:cNvPr>
          <p:cNvCxnSpPr>
            <a:cxnSpLocks/>
            <a:stCxn id="35" idx="4"/>
            <a:endCxn id="38" idx="0"/>
          </p:cNvCxnSpPr>
          <p:nvPr/>
        </p:nvCxnSpPr>
        <p:spPr>
          <a:xfrm flipH="1">
            <a:off x="17563373" y="3041381"/>
            <a:ext cx="1" cy="294715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B576DFD0-60EF-4F85-A0DD-0EE96A69924C}"/>
              </a:ext>
            </a:extLst>
          </p:cNvPr>
          <p:cNvCxnSpPr>
            <a:cxnSpLocks/>
            <a:stCxn id="36" idx="7"/>
            <a:endCxn id="42" idx="2"/>
          </p:cNvCxnSpPr>
          <p:nvPr/>
        </p:nvCxnSpPr>
        <p:spPr>
          <a:xfrm flipV="1">
            <a:off x="20550748" y="1678622"/>
            <a:ext cx="406190" cy="217249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158E43A8-83AE-4BCB-9F86-82A70AA37C31}"/>
              </a:ext>
            </a:extLst>
          </p:cNvPr>
          <p:cNvCxnSpPr>
            <a:cxnSpLocks/>
            <a:stCxn id="43" idx="0"/>
            <a:endCxn id="38" idx="3"/>
          </p:cNvCxnSpPr>
          <p:nvPr/>
        </p:nvCxnSpPr>
        <p:spPr>
          <a:xfrm flipV="1">
            <a:off x="16424919" y="3995564"/>
            <a:ext cx="19246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63CF44B0-EEFD-452D-B942-3E1BC5D40A72}"/>
              </a:ext>
            </a:extLst>
          </p:cNvPr>
          <p:cNvCxnSpPr>
            <a:cxnSpLocks/>
            <a:stCxn id="44" idx="0"/>
            <a:endCxn id="38" idx="5"/>
          </p:cNvCxnSpPr>
          <p:nvPr/>
        </p:nvCxnSpPr>
        <p:spPr>
          <a:xfrm flipH="1" flipV="1">
            <a:off x="18509359" y="3995564"/>
            <a:ext cx="15487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55D3C070-A87F-40C9-BFD5-614E71337F3C}"/>
              </a:ext>
            </a:extLst>
          </p:cNvPr>
          <p:cNvCxnSpPr>
            <a:cxnSpLocks/>
            <a:stCxn id="41" idx="6"/>
            <a:endCxn id="39" idx="3"/>
          </p:cNvCxnSpPr>
          <p:nvPr/>
        </p:nvCxnSpPr>
        <p:spPr>
          <a:xfrm flipV="1">
            <a:off x="9908785" y="1371032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1C646541-2305-4827-A193-BDEEBDF28618}"/>
              </a:ext>
            </a:extLst>
          </p:cNvPr>
          <p:cNvCxnSpPr>
            <a:cxnSpLocks/>
            <a:stCxn id="40" idx="6"/>
            <a:endCxn id="39" idx="1"/>
          </p:cNvCxnSpPr>
          <p:nvPr/>
        </p:nvCxnSpPr>
        <p:spPr>
          <a:xfrm>
            <a:off x="9902256" y="609314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>
            <a:extLst>
              <a:ext uri="{FF2B5EF4-FFF2-40B4-BE49-F238E27FC236}">
                <a16:creationId xmlns:a16="http://schemas.microsoft.com/office/drawing/2014/main" id="{DB3E8BDF-B9DE-4F94-BF2F-3664A2755271}"/>
              </a:ext>
            </a:extLst>
          </p:cNvPr>
          <p:cNvSpPr/>
          <p:nvPr/>
        </p:nvSpPr>
        <p:spPr>
          <a:xfrm>
            <a:off x="20956938" y="2417110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B14C8967-7B8D-4CC2-812D-5B11DC4BF46C}"/>
              </a:ext>
            </a:extLst>
          </p:cNvPr>
          <p:cNvCxnSpPr>
            <a:cxnSpLocks/>
            <a:stCxn id="36" idx="5"/>
            <a:endCxn id="53" idx="2"/>
          </p:cNvCxnSpPr>
          <p:nvPr/>
        </p:nvCxnSpPr>
        <p:spPr>
          <a:xfrm>
            <a:off x="20550748" y="2442192"/>
            <a:ext cx="406190" cy="28525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FA147DD1-FCC6-47DC-A453-59B3F980C0EE}"/>
              </a:ext>
            </a:extLst>
          </p:cNvPr>
          <p:cNvSpPr/>
          <p:nvPr/>
        </p:nvSpPr>
        <p:spPr>
          <a:xfrm>
            <a:off x="14094979" y="4789242"/>
            <a:ext cx="1946892" cy="734782"/>
          </a:xfrm>
          <a:prstGeom prst="ellipse">
            <a:avLst/>
          </a:prstGeom>
          <a:solidFill>
            <a:schemeClr val="accent6">
              <a:lumMod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AKI Stage Classification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AFBCEBCB-DAC2-42D8-9A07-17A04DD74C27}"/>
              </a:ext>
            </a:extLst>
          </p:cNvPr>
          <p:cNvSpPr/>
          <p:nvPr/>
        </p:nvSpPr>
        <p:spPr>
          <a:xfrm>
            <a:off x="12903520" y="4106076"/>
            <a:ext cx="1612288" cy="683166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283B18A-ADCA-47F8-85EA-A373694578D8}"/>
              </a:ext>
            </a:extLst>
          </p:cNvPr>
          <p:cNvCxnSpPr>
            <a:cxnSpLocks/>
            <a:stCxn id="56" idx="5"/>
            <a:endCxn id="55" idx="1"/>
          </p:cNvCxnSpPr>
          <p:nvPr/>
        </p:nvCxnSpPr>
        <p:spPr>
          <a:xfrm>
            <a:off x="14279694" y="4689195"/>
            <a:ext cx="100401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FB5A3262-7828-4D6B-BA2C-2C3AEB8B331B}"/>
              </a:ext>
            </a:extLst>
          </p:cNvPr>
          <p:cNvCxnSpPr>
            <a:cxnSpLocks/>
            <a:stCxn id="43" idx="3"/>
            <a:endCxn id="55" idx="7"/>
          </p:cNvCxnSpPr>
          <p:nvPr/>
        </p:nvCxnSpPr>
        <p:spPr>
          <a:xfrm flipH="1">
            <a:off x="15756755" y="4689195"/>
            <a:ext cx="350431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0798D2AB-1C89-4D01-82A9-FD61FE680310}"/>
              </a:ext>
            </a:extLst>
          </p:cNvPr>
          <p:cNvSpPr txBox="1"/>
          <p:nvPr/>
        </p:nvSpPr>
        <p:spPr>
          <a:xfrm>
            <a:off x="1006007" y="3053160"/>
            <a:ext cx="97779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Example:</a:t>
            </a:r>
          </a:p>
          <a:p>
            <a:r>
              <a:rPr lang="en-CA" sz="2000" dirty="0"/>
              <a:t>preterm </a:t>
            </a:r>
            <a:r>
              <a:rPr lang="en-CA" sz="2000" dirty="0" err="1"/>
              <a:t>nec</a:t>
            </a:r>
            <a:r>
              <a:rPr lang="en-CA" sz="2000" dirty="0"/>
              <a:t> 2000-2499g, respiratory distress syn, </a:t>
            </a:r>
            <a:r>
              <a:rPr lang="en-CA" sz="2000" dirty="0" err="1"/>
              <a:t>chr</a:t>
            </a:r>
            <a:r>
              <a:rPr lang="en-CA" sz="2000" dirty="0"/>
              <a:t> airway obstruct </a:t>
            </a:r>
            <a:r>
              <a:rPr lang="en-CA" sz="2000" dirty="0" err="1"/>
              <a:t>nec</a:t>
            </a:r>
            <a:r>
              <a:rPr lang="en-CA" sz="2000" dirty="0"/>
              <a:t>, atrial fibrillation, </a:t>
            </a:r>
            <a:r>
              <a:rPr lang="en-CA" sz="2000" dirty="0" err="1"/>
              <a:t>hyposmolality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3536764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BB820-8533-4456-98A8-EA172D797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Generating Diagnoses: Short Titles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50072939-9E90-4533-BAE6-A92F1FB010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1424137"/>
              </p:ext>
            </p:extLst>
          </p:nvPr>
        </p:nvGraphicFramePr>
        <p:xfrm>
          <a:off x="2403542" y="2732305"/>
          <a:ext cx="6675968" cy="11918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18368">
                  <a:extLst>
                    <a:ext uri="{9D8B030D-6E8A-4147-A177-3AD203B41FA5}">
                      <a16:colId xmlns:a16="http://schemas.microsoft.com/office/drawing/2014/main" val="1341331399"/>
                    </a:ext>
                  </a:extLst>
                </a:gridCol>
                <a:gridCol w="1311399">
                  <a:extLst>
                    <a:ext uri="{9D8B030D-6E8A-4147-A177-3AD203B41FA5}">
                      <a16:colId xmlns:a16="http://schemas.microsoft.com/office/drawing/2014/main" val="943292547"/>
                    </a:ext>
                  </a:extLst>
                </a:gridCol>
                <a:gridCol w="1147948">
                  <a:extLst>
                    <a:ext uri="{9D8B030D-6E8A-4147-A177-3AD203B41FA5}">
                      <a16:colId xmlns:a16="http://schemas.microsoft.com/office/drawing/2014/main" val="1196119882"/>
                    </a:ext>
                  </a:extLst>
                </a:gridCol>
                <a:gridCol w="1198253">
                  <a:extLst>
                    <a:ext uri="{9D8B030D-6E8A-4147-A177-3AD203B41FA5}">
                      <a16:colId xmlns:a16="http://schemas.microsoft.com/office/drawing/2014/main" val="631981385"/>
                    </a:ext>
                  </a:extLst>
                </a:gridCol>
              </a:tblGrid>
              <a:tr h="399416">
                <a:tc>
                  <a:txBody>
                    <a:bodyPr/>
                    <a:lstStyle/>
                    <a:p>
                      <a:r>
                        <a:rPr lang="en-CA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09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/>
                        <a:t>T5-small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21.28%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9.63%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13.26%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84495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T5-large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22.92%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12.69%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16.34%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0919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894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41F498-8287-4829-AAB9-24A36B489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452"/>
            <a:ext cx="11417300" cy="1325563"/>
          </a:xfrm>
        </p:spPr>
        <p:txBody>
          <a:bodyPr>
            <a:normAutofit/>
          </a:bodyPr>
          <a:lstStyle/>
          <a:p>
            <a:r>
              <a:rPr lang="en-CA" dirty="0"/>
              <a:t>Generating Text or Generating Arbitrary Codes?</a:t>
            </a: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5DA53012-336A-46CA-AE55-6EC1CA58FAF3}"/>
              </a:ext>
            </a:extLst>
          </p:cNvPr>
          <p:cNvSpPr/>
          <p:nvPr/>
        </p:nvSpPr>
        <p:spPr>
          <a:xfrm>
            <a:off x="5119453" y="3111118"/>
            <a:ext cx="2332639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Task 1: Diagnoses Generation</a:t>
            </a:r>
          </a:p>
        </p:txBody>
      </p:sp>
      <p:sp>
        <p:nvSpPr>
          <p:cNvPr id="52" name="Ellipse 51">
            <a:extLst>
              <a:ext uri="{FF2B5EF4-FFF2-40B4-BE49-F238E27FC236}">
                <a16:creationId xmlns:a16="http://schemas.microsoft.com/office/drawing/2014/main" id="{70DE0E1E-4B6B-4C4F-93D1-F1EA40B25CB9}"/>
              </a:ext>
            </a:extLst>
          </p:cNvPr>
          <p:cNvSpPr/>
          <p:nvPr/>
        </p:nvSpPr>
        <p:spPr>
          <a:xfrm>
            <a:off x="7386637" y="2552705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7490DCA8-2CB6-46D1-9AD0-8B4BDF81C425}"/>
              </a:ext>
            </a:extLst>
          </p:cNvPr>
          <p:cNvSpPr/>
          <p:nvPr/>
        </p:nvSpPr>
        <p:spPr>
          <a:xfrm>
            <a:off x="4947947" y="4106077"/>
            <a:ext cx="2675652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54" name="Ellipse 53">
            <a:extLst>
              <a:ext uri="{FF2B5EF4-FFF2-40B4-BE49-F238E27FC236}">
                <a16:creationId xmlns:a16="http://schemas.microsoft.com/office/drawing/2014/main" id="{8631A7E5-746D-49A5-AC14-F1234C26683B}"/>
              </a:ext>
            </a:extLst>
          </p:cNvPr>
          <p:cNvSpPr/>
          <p:nvPr/>
        </p:nvSpPr>
        <p:spPr>
          <a:xfrm>
            <a:off x="2887980" y="2550853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EB136689-B9C0-47D6-A7C5-1DFD2C791962}"/>
              </a:ext>
            </a:extLst>
          </p:cNvPr>
          <p:cNvSpPr/>
          <p:nvPr/>
        </p:nvSpPr>
        <p:spPr>
          <a:xfrm>
            <a:off x="1953407" y="2138268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BED770EA-3CA5-471B-93C8-841144DEE656}"/>
              </a:ext>
            </a:extLst>
          </p:cNvPr>
          <p:cNvSpPr/>
          <p:nvPr/>
        </p:nvSpPr>
        <p:spPr>
          <a:xfrm>
            <a:off x="1959936" y="3114719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57" name="Ellipse 56">
            <a:extLst>
              <a:ext uri="{FF2B5EF4-FFF2-40B4-BE49-F238E27FC236}">
                <a16:creationId xmlns:a16="http://schemas.microsoft.com/office/drawing/2014/main" id="{5BC4F593-4D60-4F45-ABA0-A43FB2FF3C0D}"/>
              </a:ext>
            </a:extLst>
          </p:cNvPr>
          <p:cNvSpPr/>
          <p:nvPr/>
        </p:nvSpPr>
        <p:spPr>
          <a:xfrm>
            <a:off x="9679338" y="2138268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58" name="Ellipse 57">
            <a:extLst>
              <a:ext uri="{FF2B5EF4-FFF2-40B4-BE49-F238E27FC236}">
                <a16:creationId xmlns:a16="http://schemas.microsoft.com/office/drawing/2014/main" id="{9271D252-F225-4B60-A24C-E3348E551AC6}"/>
              </a:ext>
            </a:extLst>
          </p:cNvPr>
          <p:cNvSpPr/>
          <p:nvPr/>
        </p:nvSpPr>
        <p:spPr>
          <a:xfrm>
            <a:off x="4697977" y="4876058"/>
            <a:ext cx="898683" cy="683165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2E09D225-FB54-4D3C-8807-4FCE61D37B0C}"/>
              </a:ext>
            </a:extLst>
          </p:cNvPr>
          <p:cNvSpPr/>
          <p:nvPr/>
        </p:nvSpPr>
        <p:spPr>
          <a:xfrm>
            <a:off x="6799556" y="4876058"/>
            <a:ext cx="1174162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21E7F997-432C-45B7-8874-C715C3C2F453}"/>
              </a:ext>
            </a:extLst>
          </p:cNvPr>
          <p:cNvCxnSpPr>
            <a:cxnSpLocks/>
            <a:stCxn id="51" idx="1"/>
            <a:endCxn id="54" idx="6"/>
          </p:cNvCxnSpPr>
          <p:nvPr/>
        </p:nvCxnSpPr>
        <p:spPr>
          <a:xfrm flipH="1" flipV="1">
            <a:off x="5098165" y="2937161"/>
            <a:ext cx="362895" cy="28710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58997DC5-E029-433F-BB5E-46568A5BA1A5}"/>
              </a:ext>
            </a:extLst>
          </p:cNvPr>
          <p:cNvCxnSpPr>
            <a:cxnSpLocks/>
            <a:stCxn id="52" idx="2"/>
            <a:endCxn id="51" idx="7"/>
          </p:cNvCxnSpPr>
          <p:nvPr/>
        </p:nvCxnSpPr>
        <p:spPr>
          <a:xfrm flipH="1">
            <a:off x="7110485" y="2939013"/>
            <a:ext cx="276152" cy="28525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36058C87-A67D-4BA8-913B-851090B07B40}"/>
              </a:ext>
            </a:extLst>
          </p:cNvPr>
          <p:cNvCxnSpPr>
            <a:cxnSpLocks/>
            <a:stCxn id="51" idx="4"/>
            <a:endCxn id="53" idx="0"/>
          </p:cNvCxnSpPr>
          <p:nvPr/>
        </p:nvCxnSpPr>
        <p:spPr>
          <a:xfrm>
            <a:off x="6285773" y="3883733"/>
            <a:ext cx="0" cy="222344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8FB18464-5B37-48A5-A9D2-51816BDA2E09}"/>
              </a:ext>
            </a:extLst>
          </p:cNvPr>
          <p:cNvCxnSpPr>
            <a:cxnSpLocks/>
            <a:stCxn id="52" idx="7"/>
            <a:endCxn id="57" idx="2"/>
          </p:cNvCxnSpPr>
          <p:nvPr/>
        </p:nvCxnSpPr>
        <p:spPr>
          <a:xfrm flipV="1">
            <a:off x="9273148" y="2448603"/>
            <a:ext cx="406190" cy="217249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DCA1F98A-FF0A-4E76-9078-376957E58A4E}"/>
              </a:ext>
            </a:extLst>
          </p:cNvPr>
          <p:cNvCxnSpPr>
            <a:cxnSpLocks/>
            <a:stCxn id="58" idx="0"/>
            <a:endCxn id="53" idx="3"/>
          </p:cNvCxnSpPr>
          <p:nvPr/>
        </p:nvCxnSpPr>
        <p:spPr>
          <a:xfrm flipV="1">
            <a:off x="5147319" y="4765545"/>
            <a:ext cx="19246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2158C029-0B35-4F60-BB25-CE857F8D4122}"/>
              </a:ext>
            </a:extLst>
          </p:cNvPr>
          <p:cNvCxnSpPr>
            <a:cxnSpLocks/>
            <a:stCxn id="59" idx="0"/>
            <a:endCxn id="53" idx="5"/>
          </p:cNvCxnSpPr>
          <p:nvPr/>
        </p:nvCxnSpPr>
        <p:spPr>
          <a:xfrm flipH="1" flipV="1">
            <a:off x="7231759" y="4765545"/>
            <a:ext cx="15487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1B02C5F9-1094-4FF7-ABCF-F45018F19A11}"/>
              </a:ext>
            </a:extLst>
          </p:cNvPr>
          <p:cNvCxnSpPr>
            <a:cxnSpLocks/>
            <a:stCxn id="56" idx="6"/>
            <a:endCxn id="54" idx="3"/>
          </p:cNvCxnSpPr>
          <p:nvPr/>
        </p:nvCxnSpPr>
        <p:spPr>
          <a:xfrm flipV="1">
            <a:off x="2881452" y="3210321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9E6C7757-5441-42B1-9869-16F8E46F753D}"/>
              </a:ext>
            </a:extLst>
          </p:cNvPr>
          <p:cNvCxnSpPr>
            <a:cxnSpLocks/>
            <a:stCxn id="55" idx="6"/>
            <a:endCxn id="54" idx="1"/>
          </p:cNvCxnSpPr>
          <p:nvPr/>
        </p:nvCxnSpPr>
        <p:spPr>
          <a:xfrm>
            <a:off x="2874923" y="2448603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Ellipse 67">
            <a:extLst>
              <a:ext uri="{FF2B5EF4-FFF2-40B4-BE49-F238E27FC236}">
                <a16:creationId xmlns:a16="http://schemas.microsoft.com/office/drawing/2014/main" id="{4A3DA69F-20F3-4C13-BE88-9201C08D865B}"/>
              </a:ext>
            </a:extLst>
          </p:cNvPr>
          <p:cNvSpPr/>
          <p:nvPr/>
        </p:nvSpPr>
        <p:spPr>
          <a:xfrm>
            <a:off x="9679338" y="3187091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63CD007F-74E4-43B6-9500-AA9BE7704E8C}"/>
              </a:ext>
            </a:extLst>
          </p:cNvPr>
          <p:cNvCxnSpPr>
            <a:cxnSpLocks/>
            <a:stCxn id="52" idx="5"/>
            <a:endCxn id="68" idx="2"/>
          </p:cNvCxnSpPr>
          <p:nvPr/>
        </p:nvCxnSpPr>
        <p:spPr>
          <a:xfrm>
            <a:off x="9273148" y="3212173"/>
            <a:ext cx="406190" cy="28525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Ellipse 69">
            <a:extLst>
              <a:ext uri="{FF2B5EF4-FFF2-40B4-BE49-F238E27FC236}">
                <a16:creationId xmlns:a16="http://schemas.microsoft.com/office/drawing/2014/main" id="{C30EF656-F7EF-477D-BE1E-D0CE67A80F79}"/>
              </a:ext>
            </a:extLst>
          </p:cNvPr>
          <p:cNvSpPr/>
          <p:nvPr/>
        </p:nvSpPr>
        <p:spPr>
          <a:xfrm>
            <a:off x="2736099" y="5559223"/>
            <a:ext cx="2280786" cy="734782"/>
          </a:xfrm>
          <a:prstGeom prst="ellipse">
            <a:avLst/>
          </a:prstGeom>
          <a:solidFill>
            <a:schemeClr val="accent6">
              <a:lumMod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Task 2: AKI Stage Classification</a:t>
            </a:r>
          </a:p>
        </p:txBody>
      </p:sp>
      <p:sp>
        <p:nvSpPr>
          <p:cNvPr id="71" name="Ellipse 70">
            <a:extLst>
              <a:ext uri="{FF2B5EF4-FFF2-40B4-BE49-F238E27FC236}">
                <a16:creationId xmlns:a16="http://schemas.microsoft.com/office/drawing/2014/main" id="{8B07F6C8-58DF-4A13-9C05-7CAB8A05B9EF}"/>
              </a:ext>
            </a:extLst>
          </p:cNvPr>
          <p:cNvSpPr/>
          <p:nvPr/>
        </p:nvSpPr>
        <p:spPr>
          <a:xfrm>
            <a:off x="1625920" y="4876057"/>
            <a:ext cx="1612288" cy="683166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6A4191A3-C748-46F8-A0A7-C3BB88CCB1A8}"/>
              </a:ext>
            </a:extLst>
          </p:cNvPr>
          <p:cNvCxnSpPr>
            <a:cxnSpLocks/>
            <a:stCxn id="71" idx="5"/>
            <a:endCxn id="70" idx="1"/>
          </p:cNvCxnSpPr>
          <p:nvPr/>
        </p:nvCxnSpPr>
        <p:spPr>
          <a:xfrm>
            <a:off x="3002094" y="5459176"/>
            <a:ext cx="68018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14C12A8B-1417-4A73-B205-8C501B519D84}"/>
              </a:ext>
            </a:extLst>
          </p:cNvPr>
          <p:cNvCxnSpPr>
            <a:cxnSpLocks/>
            <a:stCxn id="58" idx="3"/>
            <a:endCxn id="70" idx="7"/>
          </p:cNvCxnSpPr>
          <p:nvPr/>
        </p:nvCxnSpPr>
        <p:spPr>
          <a:xfrm flipH="1">
            <a:off x="4682872" y="5459176"/>
            <a:ext cx="146714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76061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0A3F5-FFDE-4679-9A1E-45D9012D3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Generate ICD9 Codes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447E10C-A355-42D2-A3BA-8208127CA560}"/>
              </a:ext>
            </a:extLst>
          </p:cNvPr>
          <p:cNvSpPr/>
          <p:nvPr/>
        </p:nvSpPr>
        <p:spPr>
          <a:xfrm>
            <a:off x="16458281" y="2268766"/>
            <a:ext cx="2210185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Diagnoses Generation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B87DFEE-47F4-4EE1-9FFA-5CEA521A8362}"/>
              </a:ext>
            </a:extLst>
          </p:cNvPr>
          <p:cNvSpPr/>
          <p:nvPr/>
        </p:nvSpPr>
        <p:spPr>
          <a:xfrm>
            <a:off x="9825037" y="470390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7102EC7-893F-433C-8236-6CA94DE158F3}"/>
              </a:ext>
            </a:extLst>
          </p:cNvPr>
          <p:cNvSpPr/>
          <p:nvPr/>
        </p:nvSpPr>
        <p:spPr>
          <a:xfrm>
            <a:off x="16225547" y="3336096"/>
            <a:ext cx="2675652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FD27F4A-1F75-4C5B-9914-6AE2462BCF6D}"/>
              </a:ext>
            </a:extLst>
          </p:cNvPr>
          <p:cNvSpPr/>
          <p:nvPr/>
        </p:nvSpPr>
        <p:spPr>
          <a:xfrm>
            <a:off x="18829058" y="7046716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B592D72-A301-4401-A743-EE71363A98D0}"/>
              </a:ext>
            </a:extLst>
          </p:cNvPr>
          <p:cNvSpPr/>
          <p:nvPr/>
        </p:nvSpPr>
        <p:spPr>
          <a:xfrm>
            <a:off x="17894485" y="6634131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E2342D3B-FE0A-41FD-A083-0DAC85F7D2A6}"/>
              </a:ext>
            </a:extLst>
          </p:cNvPr>
          <p:cNvSpPr/>
          <p:nvPr/>
        </p:nvSpPr>
        <p:spPr>
          <a:xfrm>
            <a:off x="17901014" y="7610582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3CFE4405-6913-40D4-9B94-EC9AD5F1B224}"/>
              </a:ext>
            </a:extLst>
          </p:cNvPr>
          <p:cNvSpPr/>
          <p:nvPr/>
        </p:nvSpPr>
        <p:spPr>
          <a:xfrm>
            <a:off x="8682857" y="160055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9465ED3C-94AA-40BB-BB61-B59617C84BED}"/>
              </a:ext>
            </a:extLst>
          </p:cNvPr>
          <p:cNvSpPr/>
          <p:nvPr/>
        </p:nvSpPr>
        <p:spPr>
          <a:xfrm>
            <a:off x="15975577" y="4106077"/>
            <a:ext cx="898683" cy="683165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51A9FCB9-0E1A-4510-A5B0-21761354ECB1}"/>
              </a:ext>
            </a:extLst>
          </p:cNvPr>
          <p:cNvSpPr/>
          <p:nvPr/>
        </p:nvSpPr>
        <p:spPr>
          <a:xfrm>
            <a:off x="18077156" y="4106077"/>
            <a:ext cx="1174162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7B564D0-0D9F-4B4C-A75F-0C3946471011}"/>
              </a:ext>
            </a:extLst>
          </p:cNvPr>
          <p:cNvCxnSpPr>
            <a:cxnSpLocks/>
            <a:stCxn id="35" idx="1"/>
            <a:endCxn id="39" idx="6"/>
          </p:cNvCxnSpPr>
          <p:nvPr/>
        </p:nvCxnSpPr>
        <p:spPr>
          <a:xfrm>
            <a:off x="16781955" y="2381913"/>
            <a:ext cx="4257288" cy="5051111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EBE4061C-367C-4A1A-B773-CE89BD2A784B}"/>
              </a:ext>
            </a:extLst>
          </p:cNvPr>
          <p:cNvCxnSpPr>
            <a:cxnSpLocks/>
            <a:stCxn id="36" idx="6"/>
            <a:endCxn id="35" idx="7"/>
          </p:cNvCxnSpPr>
          <p:nvPr/>
        </p:nvCxnSpPr>
        <p:spPr>
          <a:xfrm>
            <a:off x="12035222" y="856698"/>
            <a:ext cx="6309570" cy="152521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C2155FD1-C3BA-43DF-B6C8-20C148F7CD90}"/>
              </a:ext>
            </a:extLst>
          </p:cNvPr>
          <p:cNvCxnSpPr>
            <a:cxnSpLocks/>
            <a:stCxn id="35" idx="4"/>
            <a:endCxn id="38" idx="0"/>
          </p:cNvCxnSpPr>
          <p:nvPr/>
        </p:nvCxnSpPr>
        <p:spPr>
          <a:xfrm flipH="1">
            <a:off x="17563373" y="3041381"/>
            <a:ext cx="1" cy="294715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B576DFD0-60EF-4F85-A0DD-0EE96A69924C}"/>
              </a:ext>
            </a:extLst>
          </p:cNvPr>
          <p:cNvCxnSpPr>
            <a:cxnSpLocks/>
            <a:stCxn id="36" idx="1"/>
            <a:endCxn id="42" idx="6"/>
          </p:cNvCxnSpPr>
          <p:nvPr/>
        </p:nvCxnSpPr>
        <p:spPr>
          <a:xfrm flipH="1" flipV="1">
            <a:off x="9604373" y="470390"/>
            <a:ext cx="544338" cy="11314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158E43A8-83AE-4BCB-9F86-82A70AA37C31}"/>
              </a:ext>
            </a:extLst>
          </p:cNvPr>
          <p:cNvCxnSpPr>
            <a:cxnSpLocks/>
            <a:stCxn id="43" idx="0"/>
            <a:endCxn id="38" idx="3"/>
          </p:cNvCxnSpPr>
          <p:nvPr/>
        </p:nvCxnSpPr>
        <p:spPr>
          <a:xfrm flipV="1">
            <a:off x="16424919" y="3995564"/>
            <a:ext cx="19246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63CF44B0-EEFD-452D-B942-3E1BC5D40A72}"/>
              </a:ext>
            </a:extLst>
          </p:cNvPr>
          <p:cNvCxnSpPr>
            <a:cxnSpLocks/>
            <a:stCxn id="44" idx="0"/>
            <a:endCxn id="38" idx="5"/>
          </p:cNvCxnSpPr>
          <p:nvPr/>
        </p:nvCxnSpPr>
        <p:spPr>
          <a:xfrm flipH="1" flipV="1">
            <a:off x="18509359" y="3995564"/>
            <a:ext cx="15487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55D3C070-A87F-40C9-BFD5-614E71337F3C}"/>
              </a:ext>
            </a:extLst>
          </p:cNvPr>
          <p:cNvCxnSpPr>
            <a:cxnSpLocks/>
            <a:stCxn id="41" idx="6"/>
            <a:endCxn id="39" idx="3"/>
          </p:cNvCxnSpPr>
          <p:nvPr/>
        </p:nvCxnSpPr>
        <p:spPr>
          <a:xfrm flipV="1">
            <a:off x="18822530" y="7706184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1C646541-2305-4827-A193-BDEEBDF28618}"/>
              </a:ext>
            </a:extLst>
          </p:cNvPr>
          <p:cNvCxnSpPr>
            <a:cxnSpLocks/>
            <a:stCxn id="40" idx="6"/>
            <a:endCxn id="39" idx="1"/>
          </p:cNvCxnSpPr>
          <p:nvPr/>
        </p:nvCxnSpPr>
        <p:spPr>
          <a:xfrm>
            <a:off x="18816001" y="6944466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>
            <a:extLst>
              <a:ext uri="{FF2B5EF4-FFF2-40B4-BE49-F238E27FC236}">
                <a16:creationId xmlns:a16="http://schemas.microsoft.com/office/drawing/2014/main" id="{DB3E8BDF-B9DE-4F94-BF2F-3664A2755271}"/>
              </a:ext>
            </a:extLst>
          </p:cNvPr>
          <p:cNvSpPr/>
          <p:nvPr/>
        </p:nvSpPr>
        <p:spPr>
          <a:xfrm>
            <a:off x="8701873" y="894277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B14C8967-7B8D-4CC2-812D-5B11DC4BF46C}"/>
              </a:ext>
            </a:extLst>
          </p:cNvPr>
          <p:cNvCxnSpPr>
            <a:cxnSpLocks/>
            <a:stCxn id="36" idx="3"/>
            <a:endCxn id="53" idx="6"/>
          </p:cNvCxnSpPr>
          <p:nvPr/>
        </p:nvCxnSpPr>
        <p:spPr>
          <a:xfrm flipH="1">
            <a:off x="9623389" y="1129858"/>
            <a:ext cx="525322" cy="7475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FA147DD1-FCC6-47DC-A453-59B3F980C0EE}"/>
              </a:ext>
            </a:extLst>
          </p:cNvPr>
          <p:cNvSpPr/>
          <p:nvPr/>
        </p:nvSpPr>
        <p:spPr>
          <a:xfrm>
            <a:off x="14094979" y="4789242"/>
            <a:ext cx="1946892" cy="734782"/>
          </a:xfrm>
          <a:prstGeom prst="ellipse">
            <a:avLst/>
          </a:prstGeom>
          <a:solidFill>
            <a:schemeClr val="accent6">
              <a:lumMod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AKI Stage Classification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AFBCEBCB-DAC2-42D8-9A07-17A04DD74C27}"/>
              </a:ext>
            </a:extLst>
          </p:cNvPr>
          <p:cNvSpPr/>
          <p:nvPr/>
        </p:nvSpPr>
        <p:spPr>
          <a:xfrm>
            <a:off x="12903520" y="4106076"/>
            <a:ext cx="1612288" cy="683166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283B18A-ADCA-47F8-85EA-A373694578D8}"/>
              </a:ext>
            </a:extLst>
          </p:cNvPr>
          <p:cNvCxnSpPr>
            <a:cxnSpLocks/>
            <a:stCxn id="56" idx="5"/>
            <a:endCxn id="55" idx="1"/>
          </p:cNvCxnSpPr>
          <p:nvPr/>
        </p:nvCxnSpPr>
        <p:spPr>
          <a:xfrm>
            <a:off x="14279694" y="4689195"/>
            <a:ext cx="100401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FB5A3262-7828-4D6B-BA2C-2C3AEB8B331B}"/>
              </a:ext>
            </a:extLst>
          </p:cNvPr>
          <p:cNvCxnSpPr>
            <a:cxnSpLocks/>
            <a:stCxn id="43" idx="3"/>
            <a:endCxn id="55" idx="7"/>
          </p:cNvCxnSpPr>
          <p:nvPr/>
        </p:nvCxnSpPr>
        <p:spPr>
          <a:xfrm flipH="1">
            <a:off x="15756755" y="4689195"/>
            <a:ext cx="350431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>
            <a:extLst>
              <a:ext uri="{FF2B5EF4-FFF2-40B4-BE49-F238E27FC236}">
                <a16:creationId xmlns:a16="http://schemas.microsoft.com/office/drawing/2014/main" id="{7F6BE595-F6FA-497B-AFF3-A54B9D021853}"/>
              </a:ext>
            </a:extLst>
          </p:cNvPr>
          <p:cNvSpPr txBox="1"/>
          <p:nvPr/>
        </p:nvSpPr>
        <p:spPr>
          <a:xfrm>
            <a:off x="1006007" y="3053160"/>
            <a:ext cx="9777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Example:</a:t>
            </a:r>
          </a:p>
          <a:p>
            <a:r>
              <a:rPr lang="en-CA" sz="2000" dirty="0"/>
              <a:t>v1001, 7482, v1002, 41400, v4581, 53081, 2724, 4019</a:t>
            </a:r>
          </a:p>
        </p:txBody>
      </p:sp>
    </p:spTree>
    <p:extLst>
      <p:ext uri="{BB962C8B-B14F-4D97-AF65-F5344CB8AC3E}">
        <p14:creationId xmlns:p14="http://schemas.microsoft.com/office/powerpoint/2010/main" val="3399624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61AFF-AE8E-40CB-B6CE-09E195639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Generating Diagnoses: ICD9 Code</a:t>
            </a:r>
          </a:p>
        </p:txBody>
      </p:sp>
      <p:graphicFrame>
        <p:nvGraphicFramePr>
          <p:cNvPr id="5" name="Inhaltsplatzhalter 3">
            <a:extLst>
              <a:ext uri="{FF2B5EF4-FFF2-40B4-BE49-F238E27FC236}">
                <a16:creationId xmlns:a16="http://schemas.microsoft.com/office/drawing/2014/main" id="{33A6D564-F7B5-4E60-B06C-F117AAD10A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64006549"/>
              </p:ext>
            </p:extLst>
          </p:nvPr>
        </p:nvGraphicFramePr>
        <p:xfrm>
          <a:off x="2591502" y="3802800"/>
          <a:ext cx="6675968" cy="155765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18368">
                  <a:extLst>
                    <a:ext uri="{9D8B030D-6E8A-4147-A177-3AD203B41FA5}">
                      <a16:colId xmlns:a16="http://schemas.microsoft.com/office/drawing/2014/main" val="1341331399"/>
                    </a:ext>
                  </a:extLst>
                </a:gridCol>
                <a:gridCol w="1327233">
                  <a:extLst>
                    <a:ext uri="{9D8B030D-6E8A-4147-A177-3AD203B41FA5}">
                      <a16:colId xmlns:a16="http://schemas.microsoft.com/office/drawing/2014/main" val="943292547"/>
                    </a:ext>
                  </a:extLst>
                </a:gridCol>
                <a:gridCol w="1009402">
                  <a:extLst>
                    <a:ext uri="{9D8B030D-6E8A-4147-A177-3AD203B41FA5}">
                      <a16:colId xmlns:a16="http://schemas.microsoft.com/office/drawing/2014/main" val="1196119882"/>
                    </a:ext>
                  </a:extLst>
                </a:gridCol>
                <a:gridCol w="1320965">
                  <a:extLst>
                    <a:ext uri="{9D8B030D-6E8A-4147-A177-3AD203B41FA5}">
                      <a16:colId xmlns:a16="http://schemas.microsoft.com/office/drawing/2014/main" val="631981385"/>
                    </a:ext>
                  </a:extLst>
                </a:gridCol>
              </a:tblGrid>
              <a:tr h="399416">
                <a:tc>
                  <a:txBody>
                    <a:bodyPr/>
                    <a:lstStyle/>
                    <a:p>
                      <a:r>
                        <a:rPr lang="en-CA" dirty="0"/>
                        <a:t>Model (ICD9 Codes)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09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/>
                        <a:t>T5-small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26.18%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19.07%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22.07%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844959"/>
                  </a:ext>
                </a:extLst>
              </a:tr>
              <a:tr h="20247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T5-small (18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31.99%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27.22%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/>
                        <a:t>28.41%</a:t>
                      </a:r>
                      <a:endParaRPr lang="en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09197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/>
                        <a:t>ByT5 base (8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25.8%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14.12%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348634"/>
                  </a:ext>
                </a:extLst>
              </a:tr>
            </a:tbl>
          </a:graphicData>
        </a:graphic>
      </p:graphicFrame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1362DDE-AE4E-47D7-A4B3-C4E80B14FB8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9424034"/>
              </p:ext>
            </p:extLst>
          </p:nvPr>
        </p:nvGraphicFramePr>
        <p:xfrm>
          <a:off x="2591502" y="2064436"/>
          <a:ext cx="6675968" cy="11918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18368">
                  <a:extLst>
                    <a:ext uri="{9D8B030D-6E8A-4147-A177-3AD203B41FA5}">
                      <a16:colId xmlns:a16="http://schemas.microsoft.com/office/drawing/2014/main" val="1341331399"/>
                    </a:ext>
                  </a:extLst>
                </a:gridCol>
                <a:gridCol w="1311399">
                  <a:extLst>
                    <a:ext uri="{9D8B030D-6E8A-4147-A177-3AD203B41FA5}">
                      <a16:colId xmlns:a16="http://schemas.microsoft.com/office/drawing/2014/main" val="943292547"/>
                    </a:ext>
                  </a:extLst>
                </a:gridCol>
                <a:gridCol w="1147948">
                  <a:extLst>
                    <a:ext uri="{9D8B030D-6E8A-4147-A177-3AD203B41FA5}">
                      <a16:colId xmlns:a16="http://schemas.microsoft.com/office/drawing/2014/main" val="1196119882"/>
                    </a:ext>
                  </a:extLst>
                </a:gridCol>
                <a:gridCol w="1198253">
                  <a:extLst>
                    <a:ext uri="{9D8B030D-6E8A-4147-A177-3AD203B41FA5}">
                      <a16:colId xmlns:a16="http://schemas.microsoft.com/office/drawing/2014/main" val="631981385"/>
                    </a:ext>
                  </a:extLst>
                </a:gridCol>
              </a:tblGrid>
              <a:tr h="399416">
                <a:tc>
                  <a:txBody>
                    <a:bodyPr/>
                    <a:lstStyle/>
                    <a:p>
                      <a:r>
                        <a:rPr lang="en-CA" dirty="0"/>
                        <a:t>Model (Short Titles)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09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/>
                        <a:t>T5-small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21.28%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9.63%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13.26%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84495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T5-large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22.92%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12.69%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16.34%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2713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09043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itel 1">
            <a:extLst>
              <a:ext uri="{FF2B5EF4-FFF2-40B4-BE49-F238E27FC236}">
                <a16:creationId xmlns:a16="http://schemas.microsoft.com/office/drawing/2014/main" id="{7B3B8CD5-293D-4CF8-97A0-1FD8C990F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What is the Influence of Medical Pretraining?</a:t>
            </a:r>
          </a:p>
        </p:txBody>
      </p:sp>
      <p:sp>
        <p:nvSpPr>
          <p:cNvPr id="155" name="Ellipse 154">
            <a:extLst>
              <a:ext uri="{FF2B5EF4-FFF2-40B4-BE49-F238E27FC236}">
                <a16:creationId xmlns:a16="http://schemas.microsoft.com/office/drawing/2014/main" id="{CE0986EE-C0A1-41F7-BC2F-7B8A2828AE85}"/>
              </a:ext>
            </a:extLst>
          </p:cNvPr>
          <p:cNvSpPr/>
          <p:nvPr/>
        </p:nvSpPr>
        <p:spPr>
          <a:xfrm>
            <a:off x="5119453" y="3111118"/>
            <a:ext cx="2332639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Task 1: Diagnoses Generation</a:t>
            </a:r>
          </a:p>
        </p:txBody>
      </p:sp>
      <p:sp>
        <p:nvSpPr>
          <p:cNvPr id="156" name="Ellipse 155">
            <a:extLst>
              <a:ext uri="{FF2B5EF4-FFF2-40B4-BE49-F238E27FC236}">
                <a16:creationId xmlns:a16="http://schemas.microsoft.com/office/drawing/2014/main" id="{918F5D64-6D3F-420D-927E-45D2FD262CB8}"/>
              </a:ext>
            </a:extLst>
          </p:cNvPr>
          <p:cNvSpPr/>
          <p:nvPr/>
        </p:nvSpPr>
        <p:spPr>
          <a:xfrm>
            <a:off x="7386637" y="2552705"/>
            <a:ext cx="2210185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157" name="Ellipse 156">
            <a:extLst>
              <a:ext uri="{FF2B5EF4-FFF2-40B4-BE49-F238E27FC236}">
                <a16:creationId xmlns:a16="http://schemas.microsoft.com/office/drawing/2014/main" id="{6DFF08C0-71BD-470F-B1C8-8172E7E0D827}"/>
              </a:ext>
            </a:extLst>
          </p:cNvPr>
          <p:cNvSpPr/>
          <p:nvPr/>
        </p:nvSpPr>
        <p:spPr>
          <a:xfrm>
            <a:off x="4947947" y="4106077"/>
            <a:ext cx="2675652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158" name="Ellipse 157">
            <a:extLst>
              <a:ext uri="{FF2B5EF4-FFF2-40B4-BE49-F238E27FC236}">
                <a16:creationId xmlns:a16="http://schemas.microsoft.com/office/drawing/2014/main" id="{80C1B5EB-1D53-4041-BD55-1235324B73B2}"/>
              </a:ext>
            </a:extLst>
          </p:cNvPr>
          <p:cNvSpPr/>
          <p:nvPr/>
        </p:nvSpPr>
        <p:spPr>
          <a:xfrm>
            <a:off x="2887980" y="2550853"/>
            <a:ext cx="2210185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159" name="Ellipse 158">
            <a:extLst>
              <a:ext uri="{FF2B5EF4-FFF2-40B4-BE49-F238E27FC236}">
                <a16:creationId xmlns:a16="http://schemas.microsoft.com/office/drawing/2014/main" id="{193476AB-E9F3-427D-90D3-C4F27ED9B1A7}"/>
              </a:ext>
            </a:extLst>
          </p:cNvPr>
          <p:cNvSpPr/>
          <p:nvPr/>
        </p:nvSpPr>
        <p:spPr>
          <a:xfrm>
            <a:off x="1953407" y="2138268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60" name="Ellipse 159">
            <a:extLst>
              <a:ext uri="{FF2B5EF4-FFF2-40B4-BE49-F238E27FC236}">
                <a16:creationId xmlns:a16="http://schemas.microsoft.com/office/drawing/2014/main" id="{8B0C1418-B966-40DE-A643-0F5DDB5EA163}"/>
              </a:ext>
            </a:extLst>
          </p:cNvPr>
          <p:cNvSpPr/>
          <p:nvPr/>
        </p:nvSpPr>
        <p:spPr>
          <a:xfrm>
            <a:off x="1959936" y="3114719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161" name="Ellipse 160">
            <a:extLst>
              <a:ext uri="{FF2B5EF4-FFF2-40B4-BE49-F238E27FC236}">
                <a16:creationId xmlns:a16="http://schemas.microsoft.com/office/drawing/2014/main" id="{BE78C58D-875E-466E-8518-F83914E027B1}"/>
              </a:ext>
            </a:extLst>
          </p:cNvPr>
          <p:cNvSpPr/>
          <p:nvPr/>
        </p:nvSpPr>
        <p:spPr>
          <a:xfrm>
            <a:off x="9679338" y="2138268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62" name="Ellipse 161">
            <a:extLst>
              <a:ext uri="{FF2B5EF4-FFF2-40B4-BE49-F238E27FC236}">
                <a16:creationId xmlns:a16="http://schemas.microsoft.com/office/drawing/2014/main" id="{3A95A1CD-C322-4B38-902A-91995C52C1A4}"/>
              </a:ext>
            </a:extLst>
          </p:cNvPr>
          <p:cNvSpPr/>
          <p:nvPr/>
        </p:nvSpPr>
        <p:spPr>
          <a:xfrm>
            <a:off x="4697977" y="4876058"/>
            <a:ext cx="898683" cy="68316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63" name="Ellipse 162">
            <a:extLst>
              <a:ext uri="{FF2B5EF4-FFF2-40B4-BE49-F238E27FC236}">
                <a16:creationId xmlns:a16="http://schemas.microsoft.com/office/drawing/2014/main" id="{57759A7A-F15A-4425-84D6-D3B8E2760438}"/>
              </a:ext>
            </a:extLst>
          </p:cNvPr>
          <p:cNvSpPr/>
          <p:nvPr/>
        </p:nvSpPr>
        <p:spPr>
          <a:xfrm>
            <a:off x="6799556" y="4876058"/>
            <a:ext cx="1174162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164" name="Gerader Verbinder 163">
            <a:extLst>
              <a:ext uri="{FF2B5EF4-FFF2-40B4-BE49-F238E27FC236}">
                <a16:creationId xmlns:a16="http://schemas.microsoft.com/office/drawing/2014/main" id="{9DCA96FE-BCAB-4581-92BA-D8B7DE071820}"/>
              </a:ext>
            </a:extLst>
          </p:cNvPr>
          <p:cNvCxnSpPr>
            <a:cxnSpLocks/>
            <a:stCxn id="155" idx="1"/>
            <a:endCxn id="158" idx="6"/>
          </p:cNvCxnSpPr>
          <p:nvPr/>
        </p:nvCxnSpPr>
        <p:spPr>
          <a:xfrm flipH="1" flipV="1">
            <a:off x="5098165" y="2937161"/>
            <a:ext cx="362895" cy="287104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Gerader Verbinder 164">
            <a:extLst>
              <a:ext uri="{FF2B5EF4-FFF2-40B4-BE49-F238E27FC236}">
                <a16:creationId xmlns:a16="http://schemas.microsoft.com/office/drawing/2014/main" id="{2BB67502-D7B2-45E0-889D-BBF284894F29}"/>
              </a:ext>
            </a:extLst>
          </p:cNvPr>
          <p:cNvCxnSpPr>
            <a:cxnSpLocks/>
            <a:stCxn id="156" idx="2"/>
            <a:endCxn id="155" idx="7"/>
          </p:cNvCxnSpPr>
          <p:nvPr/>
        </p:nvCxnSpPr>
        <p:spPr>
          <a:xfrm flipH="1">
            <a:off x="7110485" y="2939013"/>
            <a:ext cx="276152" cy="285252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Gerader Verbinder 165">
            <a:extLst>
              <a:ext uri="{FF2B5EF4-FFF2-40B4-BE49-F238E27FC236}">
                <a16:creationId xmlns:a16="http://schemas.microsoft.com/office/drawing/2014/main" id="{5AB0AF74-352B-4491-82B0-A8874585964B}"/>
              </a:ext>
            </a:extLst>
          </p:cNvPr>
          <p:cNvCxnSpPr>
            <a:cxnSpLocks/>
            <a:stCxn id="155" idx="4"/>
            <a:endCxn id="157" idx="0"/>
          </p:cNvCxnSpPr>
          <p:nvPr/>
        </p:nvCxnSpPr>
        <p:spPr>
          <a:xfrm>
            <a:off x="6285773" y="3883733"/>
            <a:ext cx="0" cy="22234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Gerader Verbinder 166">
            <a:extLst>
              <a:ext uri="{FF2B5EF4-FFF2-40B4-BE49-F238E27FC236}">
                <a16:creationId xmlns:a16="http://schemas.microsoft.com/office/drawing/2014/main" id="{F72F8E8B-F3C5-4988-97C0-1A0457317538}"/>
              </a:ext>
            </a:extLst>
          </p:cNvPr>
          <p:cNvCxnSpPr>
            <a:cxnSpLocks/>
            <a:stCxn id="156" idx="7"/>
            <a:endCxn id="161" idx="2"/>
          </p:cNvCxnSpPr>
          <p:nvPr/>
        </p:nvCxnSpPr>
        <p:spPr>
          <a:xfrm flipV="1">
            <a:off x="9273148" y="2448603"/>
            <a:ext cx="406190" cy="217249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r Verbinder 167">
            <a:extLst>
              <a:ext uri="{FF2B5EF4-FFF2-40B4-BE49-F238E27FC236}">
                <a16:creationId xmlns:a16="http://schemas.microsoft.com/office/drawing/2014/main" id="{B8ABCE68-7173-493B-8BB1-53B5800D1B87}"/>
              </a:ext>
            </a:extLst>
          </p:cNvPr>
          <p:cNvCxnSpPr>
            <a:cxnSpLocks/>
            <a:stCxn id="162" idx="0"/>
            <a:endCxn id="157" idx="3"/>
          </p:cNvCxnSpPr>
          <p:nvPr/>
        </p:nvCxnSpPr>
        <p:spPr>
          <a:xfrm flipV="1">
            <a:off x="5147319" y="4765545"/>
            <a:ext cx="192468" cy="11051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Gerader Verbinder 168">
            <a:extLst>
              <a:ext uri="{FF2B5EF4-FFF2-40B4-BE49-F238E27FC236}">
                <a16:creationId xmlns:a16="http://schemas.microsoft.com/office/drawing/2014/main" id="{63F3339F-3C88-4868-B933-B51242EB2016}"/>
              </a:ext>
            </a:extLst>
          </p:cNvPr>
          <p:cNvCxnSpPr>
            <a:cxnSpLocks/>
            <a:stCxn id="163" idx="0"/>
            <a:endCxn id="157" idx="5"/>
          </p:cNvCxnSpPr>
          <p:nvPr/>
        </p:nvCxnSpPr>
        <p:spPr>
          <a:xfrm flipH="1" flipV="1">
            <a:off x="7231759" y="4765545"/>
            <a:ext cx="154878" cy="11051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r Verbinder 169">
            <a:extLst>
              <a:ext uri="{FF2B5EF4-FFF2-40B4-BE49-F238E27FC236}">
                <a16:creationId xmlns:a16="http://schemas.microsoft.com/office/drawing/2014/main" id="{46BD1BE7-F95C-4408-9D48-B6AFC29008FB}"/>
              </a:ext>
            </a:extLst>
          </p:cNvPr>
          <p:cNvCxnSpPr>
            <a:cxnSpLocks/>
            <a:stCxn id="160" idx="6"/>
            <a:endCxn id="158" idx="3"/>
          </p:cNvCxnSpPr>
          <p:nvPr/>
        </p:nvCxnSpPr>
        <p:spPr>
          <a:xfrm flipV="1">
            <a:off x="2881452" y="3210321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Gerader Verbinder 170">
            <a:extLst>
              <a:ext uri="{FF2B5EF4-FFF2-40B4-BE49-F238E27FC236}">
                <a16:creationId xmlns:a16="http://schemas.microsoft.com/office/drawing/2014/main" id="{DEE80512-F36B-4E95-AFD2-F366F5EE1D58}"/>
              </a:ext>
            </a:extLst>
          </p:cNvPr>
          <p:cNvCxnSpPr>
            <a:cxnSpLocks/>
            <a:stCxn id="159" idx="6"/>
            <a:endCxn id="158" idx="1"/>
          </p:cNvCxnSpPr>
          <p:nvPr/>
        </p:nvCxnSpPr>
        <p:spPr>
          <a:xfrm>
            <a:off x="2874923" y="2448603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Ellipse 171">
            <a:extLst>
              <a:ext uri="{FF2B5EF4-FFF2-40B4-BE49-F238E27FC236}">
                <a16:creationId xmlns:a16="http://schemas.microsoft.com/office/drawing/2014/main" id="{60A19A54-61EB-4BC8-965A-9FB1C1BBF28D}"/>
              </a:ext>
            </a:extLst>
          </p:cNvPr>
          <p:cNvSpPr/>
          <p:nvPr/>
        </p:nvSpPr>
        <p:spPr>
          <a:xfrm>
            <a:off x="9679338" y="3187091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173" name="Gerader Verbinder 172">
            <a:extLst>
              <a:ext uri="{FF2B5EF4-FFF2-40B4-BE49-F238E27FC236}">
                <a16:creationId xmlns:a16="http://schemas.microsoft.com/office/drawing/2014/main" id="{C5E67ACE-FC17-4CDE-A797-9B3450379099}"/>
              </a:ext>
            </a:extLst>
          </p:cNvPr>
          <p:cNvCxnSpPr>
            <a:cxnSpLocks/>
            <a:stCxn id="156" idx="5"/>
            <a:endCxn id="172" idx="2"/>
          </p:cNvCxnSpPr>
          <p:nvPr/>
        </p:nvCxnSpPr>
        <p:spPr>
          <a:xfrm>
            <a:off x="9273148" y="3212173"/>
            <a:ext cx="406190" cy="2852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Ellipse 173">
            <a:extLst>
              <a:ext uri="{FF2B5EF4-FFF2-40B4-BE49-F238E27FC236}">
                <a16:creationId xmlns:a16="http://schemas.microsoft.com/office/drawing/2014/main" id="{A13682AE-2CDE-441D-8F1E-6FD9B5D1FF89}"/>
              </a:ext>
            </a:extLst>
          </p:cNvPr>
          <p:cNvSpPr/>
          <p:nvPr/>
        </p:nvSpPr>
        <p:spPr>
          <a:xfrm>
            <a:off x="2736099" y="5559223"/>
            <a:ext cx="2280786" cy="734782"/>
          </a:xfrm>
          <a:prstGeom prst="ellipse">
            <a:avLst/>
          </a:prstGeom>
          <a:solidFill>
            <a:schemeClr val="accent6">
              <a:lumMod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Task 2: AKI Stage Classification</a:t>
            </a:r>
          </a:p>
        </p:txBody>
      </p:sp>
      <p:sp>
        <p:nvSpPr>
          <p:cNvPr id="175" name="Ellipse 174">
            <a:extLst>
              <a:ext uri="{FF2B5EF4-FFF2-40B4-BE49-F238E27FC236}">
                <a16:creationId xmlns:a16="http://schemas.microsoft.com/office/drawing/2014/main" id="{6D88946C-D8B3-42A0-B438-1D41712DA355}"/>
              </a:ext>
            </a:extLst>
          </p:cNvPr>
          <p:cNvSpPr/>
          <p:nvPr/>
        </p:nvSpPr>
        <p:spPr>
          <a:xfrm>
            <a:off x="1625920" y="4876057"/>
            <a:ext cx="1612288" cy="683166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176" name="Gerader Verbinder 175">
            <a:extLst>
              <a:ext uri="{FF2B5EF4-FFF2-40B4-BE49-F238E27FC236}">
                <a16:creationId xmlns:a16="http://schemas.microsoft.com/office/drawing/2014/main" id="{8B208547-DF95-4217-AF10-023F1C3C6812}"/>
              </a:ext>
            </a:extLst>
          </p:cNvPr>
          <p:cNvCxnSpPr>
            <a:cxnSpLocks/>
            <a:stCxn id="175" idx="5"/>
            <a:endCxn id="174" idx="1"/>
          </p:cNvCxnSpPr>
          <p:nvPr/>
        </p:nvCxnSpPr>
        <p:spPr>
          <a:xfrm>
            <a:off x="3002094" y="5459176"/>
            <a:ext cx="68018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r Verbinder 176">
            <a:extLst>
              <a:ext uri="{FF2B5EF4-FFF2-40B4-BE49-F238E27FC236}">
                <a16:creationId xmlns:a16="http://schemas.microsoft.com/office/drawing/2014/main" id="{6297DD79-A8B6-43B3-80BF-657458DF7C46}"/>
              </a:ext>
            </a:extLst>
          </p:cNvPr>
          <p:cNvCxnSpPr>
            <a:cxnSpLocks/>
            <a:stCxn id="162" idx="3"/>
            <a:endCxn id="174" idx="7"/>
          </p:cNvCxnSpPr>
          <p:nvPr/>
        </p:nvCxnSpPr>
        <p:spPr>
          <a:xfrm flipH="1">
            <a:off x="4682872" y="5459176"/>
            <a:ext cx="146714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941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50A3F5-FFDE-4679-9A1E-45D9012D3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Generate Shortened Diagnoses</a:t>
            </a:r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0447E10C-A355-42D2-A3BA-8208127CA560}"/>
              </a:ext>
            </a:extLst>
          </p:cNvPr>
          <p:cNvSpPr/>
          <p:nvPr/>
        </p:nvSpPr>
        <p:spPr>
          <a:xfrm>
            <a:off x="16458281" y="2268766"/>
            <a:ext cx="2210185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Diagnoses Generation</a:t>
            </a:r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2B87DFEE-47F4-4EE1-9FFA-5CEA521A8362}"/>
              </a:ext>
            </a:extLst>
          </p:cNvPr>
          <p:cNvSpPr/>
          <p:nvPr/>
        </p:nvSpPr>
        <p:spPr>
          <a:xfrm>
            <a:off x="16795921" y="-1595477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E7102EC7-893F-433C-8236-6CA94DE158F3}"/>
              </a:ext>
            </a:extLst>
          </p:cNvPr>
          <p:cNvSpPr/>
          <p:nvPr/>
        </p:nvSpPr>
        <p:spPr>
          <a:xfrm>
            <a:off x="9498546" y="505819"/>
            <a:ext cx="2675652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4FD27F4A-1F75-4C5B-9914-6AE2462BCF6D}"/>
              </a:ext>
            </a:extLst>
          </p:cNvPr>
          <p:cNvSpPr/>
          <p:nvPr/>
        </p:nvSpPr>
        <p:spPr>
          <a:xfrm>
            <a:off x="14248096" y="312600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7B592D72-A301-4401-A743-EE71363A98D0}"/>
              </a:ext>
            </a:extLst>
          </p:cNvPr>
          <p:cNvSpPr/>
          <p:nvPr/>
        </p:nvSpPr>
        <p:spPr>
          <a:xfrm>
            <a:off x="13313523" y="-99985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1" name="Ellipse 40">
            <a:extLst>
              <a:ext uri="{FF2B5EF4-FFF2-40B4-BE49-F238E27FC236}">
                <a16:creationId xmlns:a16="http://schemas.microsoft.com/office/drawing/2014/main" id="{E2342D3B-FE0A-41FD-A083-0DAC85F7D2A6}"/>
              </a:ext>
            </a:extLst>
          </p:cNvPr>
          <p:cNvSpPr/>
          <p:nvPr/>
        </p:nvSpPr>
        <p:spPr>
          <a:xfrm>
            <a:off x="13320052" y="876466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42" name="Ellipse 41">
            <a:extLst>
              <a:ext uri="{FF2B5EF4-FFF2-40B4-BE49-F238E27FC236}">
                <a16:creationId xmlns:a16="http://schemas.microsoft.com/office/drawing/2014/main" id="{3CFE4405-6913-40D4-9B94-EC9AD5F1B224}"/>
              </a:ext>
            </a:extLst>
          </p:cNvPr>
          <p:cNvSpPr/>
          <p:nvPr/>
        </p:nvSpPr>
        <p:spPr>
          <a:xfrm>
            <a:off x="15653741" y="-1905812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3" name="Ellipse 42">
            <a:extLst>
              <a:ext uri="{FF2B5EF4-FFF2-40B4-BE49-F238E27FC236}">
                <a16:creationId xmlns:a16="http://schemas.microsoft.com/office/drawing/2014/main" id="{9465ED3C-94AA-40BB-BB61-B59617C84BED}"/>
              </a:ext>
            </a:extLst>
          </p:cNvPr>
          <p:cNvSpPr/>
          <p:nvPr/>
        </p:nvSpPr>
        <p:spPr>
          <a:xfrm>
            <a:off x="8531419" y="121111"/>
            <a:ext cx="898683" cy="68316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44" name="Ellipse 43">
            <a:extLst>
              <a:ext uri="{FF2B5EF4-FFF2-40B4-BE49-F238E27FC236}">
                <a16:creationId xmlns:a16="http://schemas.microsoft.com/office/drawing/2014/main" id="{51A9FCB9-0E1A-4510-A5B0-21761354ECB1}"/>
              </a:ext>
            </a:extLst>
          </p:cNvPr>
          <p:cNvSpPr/>
          <p:nvPr/>
        </p:nvSpPr>
        <p:spPr>
          <a:xfrm>
            <a:off x="8450707" y="1146500"/>
            <a:ext cx="1174162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7B564D0-0D9F-4B4C-A75F-0C3946471011}"/>
              </a:ext>
            </a:extLst>
          </p:cNvPr>
          <p:cNvCxnSpPr>
            <a:cxnSpLocks/>
            <a:stCxn id="35" idx="1"/>
            <a:endCxn id="39" idx="6"/>
          </p:cNvCxnSpPr>
          <p:nvPr/>
        </p:nvCxnSpPr>
        <p:spPr>
          <a:xfrm flipH="1" flipV="1">
            <a:off x="16458281" y="698908"/>
            <a:ext cx="323674" cy="168300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EBE4061C-367C-4A1A-B773-CE89BD2A784B}"/>
              </a:ext>
            </a:extLst>
          </p:cNvPr>
          <p:cNvCxnSpPr>
            <a:cxnSpLocks/>
            <a:stCxn id="36" idx="6"/>
            <a:endCxn id="35" idx="7"/>
          </p:cNvCxnSpPr>
          <p:nvPr/>
        </p:nvCxnSpPr>
        <p:spPr>
          <a:xfrm flipH="1">
            <a:off x="18344792" y="-1209169"/>
            <a:ext cx="661314" cy="3591082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C2155FD1-C3BA-43DF-B6C8-20C148F7CD90}"/>
              </a:ext>
            </a:extLst>
          </p:cNvPr>
          <p:cNvCxnSpPr>
            <a:cxnSpLocks/>
            <a:stCxn id="35" idx="4"/>
            <a:endCxn id="38" idx="6"/>
          </p:cNvCxnSpPr>
          <p:nvPr/>
        </p:nvCxnSpPr>
        <p:spPr>
          <a:xfrm flipH="1" flipV="1">
            <a:off x="12174198" y="892127"/>
            <a:ext cx="5389176" cy="214925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B576DFD0-60EF-4F85-A0DD-0EE96A69924C}"/>
              </a:ext>
            </a:extLst>
          </p:cNvPr>
          <p:cNvCxnSpPr>
            <a:cxnSpLocks/>
            <a:stCxn id="36" idx="1"/>
            <a:endCxn id="42" idx="6"/>
          </p:cNvCxnSpPr>
          <p:nvPr/>
        </p:nvCxnSpPr>
        <p:spPr>
          <a:xfrm flipH="1" flipV="1">
            <a:off x="16575257" y="-1595477"/>
            <a:ext cx="544338" cy="11314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158E43A8-83AE-4BCB-9F86-82A70AA37C31}"/>
              </a:ext>
            </a:extLst>
          </p:cNvPr>
          <p:cNvCxnSpPr>
            <a:cxnSpLocks/>
            <a:stCxn id="43" idx="6"/>
            <a:endCxn id="38" idx="1"/>
          </p:cNvCxnSpPr>
          <p:nvPr/>
        </p:nvCxnSpPr>
        <p:spPr>
          <a:xfrm>
            <a:off x="9430102" y="462694"/>
            <a:ext cx="460284" cy="156272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63CF44B0-EEFD-452D-B942-3E1BC5D40A72}"/>
              </a:ext>
            </a:extLst>
          </p:cNvPr>
          <p:cNvCxnSpPr>
            <a:cxnSpLocks/>
            <a:stCxn id="44" idx="7"/>
            <a:endCxn id="38" idx="3"/>
          </p:cNvCxnSpPr>
          <p:nvPr/>
        </p:nvCxnSpPr>
        <p:spPr>
          <a:xfrm flipV="1">
            <a:off x="9452917" y="1165287"/>
            <a:ext cx="437469" cy="72108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55D3C070-A87F-40C9-BFD5-614E71337F3C}"/>
              </a:ext>
            </a:extLst>
          </p:cNvPr>
          <p:cNvCxnSpPr>
            <a:cxnSpLocks/>
            <a:stCxn id="41" idx="6"/>
            <a:endCxn id="39" idx="3"/>
          </p:cNvCxnSpPr>
          <p:nvPr/>
        </p:nvCxnSpPr>
        <p:spPr>
          <a:xfrm flipV="1">
            <a:off x="14241568" y="972068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1C646541-2305-4827-A193-BDEEBDF28618}"/>
              </a:ext>
            </a:extLst>
          </p:cNvPr>
          <p:cNvCxnSpPr>
            <a:cxnSpLocks/>
            <a:stCxn id="40" idx="6"/>
            <a:endCxn id="39" idx="1"/>
          </p:cNvCxnSpPr>
          <p:nvPr/>
        </p:nvCxnSpPr>
        <p:spPr>
          <a:xfrm>
            <a:off x="14235039" y="210350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>
            <a:extLst>
              <a:ext uri="{FF2B5EF4-FFF2-40B4-BE49-F238E27FC236}">
                <a16:creationId xmlns:a16="http://schemas.microsoft.com/office/drawing/2014/main" id="{DB3E8BDF-B9DE-4F94-BF2F-3664A2755271}"/>
              </a:ext>
            </a:extLst>
          </p:cNvPr>
          <p:cNvSpPr/>
          <p:nvPr/>
        </p:nvSpPr>
        <p:spPr>
          <a:xfrm>
            <a:off x="15672757" y="-1171590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B14C8967-7B8D-4CC2-812D-5B11DC4BF46C}"/>
              </a:ext>
            </a:extLst>
          </p:cNvPr>
          <p:cNvCxnSpPr>
            <a:cxnSpLocks/>
            <a:stCxn id="36" idx="3"/>
            <a:endCxn id="53" idx="6"/>
          </p:cNvCxnSpPr>
          <p:nvPr/>
        </p:nvCxnSpPr>
        <p:spPr>
          <a:xfrm flipH="1">
            <a:off x="16594273" y="-936009"/>
            <a:ext cx="525322" cy="7475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FA147DD1-FCC6-47DC-A453-59B3F980C0EE}"/>
              </a:ext>
            </a:extLst>
          </p:cNvPr>
          <p:cNvSpPr/>
          <p:nvPr/>
        </p:nvSpPr>
        <p:spPr>
          <a:xfrm>
            <a:off x="14094979" y="4789242"/>
            <a:ext cx="1946892" cy="734782"/>
          </a:xfrm>
          <a:prstGeom prst="ellipse">
            <a:avLst/>
          </a:prstGeom>
          <a:solidFill>
            <a:schemeClr val="accent6">
              <a:lumMod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AKI Stage Classification</a:t>
            </a:r>
          </a:p>
        </p:txBody>
      </p:sp>
      <p:sp>
        <p:nvSpPr>
          <p:cNvPr id="56" name="Ellipse 55">
            <a:extLst>
              <a:ext uri="{FF2B5EF4-FFF2-40B4-BE49-F238E27FC236}">
                <a16:creationId xmlns:a16="http://schemas.microsoft.com/office/drawing/2014/main" id="{AFBCEBCB-DAC2-42D8-9A07-17A04DD74C27}"/>
              </a:ext>
            </a:extLst>
          </p:cNvPr>
          <p:cNvSpPr/>
          <p:nvPr/>
        </p:nvSpPr>
        <p:spPr>
          <a:xfrm>
            <a:off x="12903520" y="4106076"/>
            <a:ext cx="1612288" cy="683166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5283B18A-ADCA-47F8-85EA-A373694578D8}"/>
              </a:ext>
            </a:extLst>
          </p:cNvPr>
          <p:cNvCxnSpPr>
            <a:cxnSpLocks/>
            <a:stCxn id="56" idx="5"/>
            <a:endCxn id="55" idx="1"/>
          </p:cNvCxnSpPr>
          <p:nvPr/>
        </p:nvCxnSpPr>
        <p:spPr>
          <a:xfrm>
            <a:off x="14279694" y="4689195"/>
            <a:ext cx="100401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2F64E7BA-9F9C-42FB-8444-841AEFF166EC}"/>
              </a:ext>
            </a:extLst>
          </p:cNvPr>
          <p:cNvSpPr txBox="1"/>
          <p:nvPr/>
        </p:nvSpPr>
        <p:spPr>
          <a:xfrm>
            <a:off x="1006007" y="3053160"/>
            <a:ext cx="97779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/>
              <a:t>Example:</a:t>
            </a:r>
          </a:p>
          <a:p>
            <a:r>
              <a:rPr lang="en-CA" sz="2000" dirty="0"/>
              <a:t>hypercholesterolemia, hypertension, esophageal reflux, respiratory distress, anemia</a:t>
            </a:r>
          </a:p>
        </p:txBody>
      </p:sp>
    </p:spTree>
    <p:extLst>
      <p:ext uri="{BB962C8B-B14F-4D97-AF65-F5344CB8AC3E}">
        <p14:creationId xmlns:p14="http://schemas.microsoft.com/office/powerpoint/2010/main" val="2465409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504A5-287A-475B-8831-6CB7C6DD9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Generating Diagnoses: Shortened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0B0DF22-9E2B-46A0-9F1B-FBFCEA6566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1961310"/>
              </p:ext>
            </p:extLst>
          </p:nvPr>
        </p:nvGraphicFramePr>
        <p:xfrm>
          <a:off x="1526540" y="1893906"/>
          <a:ext cx="8829040" cy="41299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50554">
                  <a:extLst>
                    <a:ext uri="{9D8B030D-6E8A-4147-A177-3AD203B41FA5}">
                      <a16:colId xmlns:a16="http://schemas.microsoft.com/office/drawing/2014/main" val="2923006843"/>
                    </a:ext>
                  </a:extLst>
                </a:gridCol>
                <a:gridCol w="1486442">
                  <a:extLst>
                    <a:ext uri="{9D8B030D-6E8A-4147-A177-3AD203B41FA5}">
                      <a16:colId xmlns:a16="http://schemas.microsoft.com/office/drawing/2014/main" val="647645029"/>
                    </a:ext>
                  </a:extLst>
                </a:gridCol>
                <a:gridCol w="1270454">
                  <a:extLst>
                    <a:ext uri="{9D8B030D-6E8A-4147-A177-3AD203B41FA5}">
                      <a16:colId xmlns:a16="http://schemas.microsoft.com/office/drawing/2014/main" val="1718291164"/>
                    </a:ext>
                  </a:extLst>
                </a:gridCol>
                <a:gridCol w="1221590">
                  <a:extLst>
                    <a:ext uri="{9D8B030D-6E8A-4147-A177-3AD203B41FA5}">
                      <a16:colId xmlns:a16="http://schemas.microsoft.com/office/drawing/2014/main" val="1034587243"/>
                    </a:ext>
                  </a:extLst>
                </a:gridCol>
              </a:tblGrid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396668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T5-small (min 400), 15 epochs</a:t>
                      </a:r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41.05%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47.99%</a:t>
                      </a:r>
                      <a:endParaRPr lang="en-CA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/>
                        <a:t>44.45%</a:t>
                      </a:r>
                      <a:endParaRPr lang="en-CA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552421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T5-small (min 400),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35.92%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47.09%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40.75%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732280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dirty="0" err="1"/>
                        <a:t>BioGPT</a:t>
                      </a:r>
                      <a:r>
                        <a:rPr lang="en-CA" dirty="0"/>
                        <a:t> (min 100),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19.73%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25.46%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275850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T5-small (min 100),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28.88%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29.85%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059649"/>
                  </a:ext>
                </a:extLst>
              </a:tr>
              <a:tr h="671992">
                <a:tc>
                  <a:txBody>
                    <a:bodyPr/>
                    <a:lstStyle/>
                    <a:p>
                      <a:r>
                        <a:rPr lang="en-CA" dirty="0"/>
                        <a:t>T5-small (min 100) 48h from admission,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34.13%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27.80%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30.64%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519243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T5-small (min 10),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32.27§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19.96%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24.67%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161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2688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504A5-287A-475B-8831-6CB7C6DD9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Generating Diagnoses: Shortened</a:t>
            </a:r>
          </a:p>
        </p:txBody>
      </p:sp>
      <p:graphicFrame>
        <p:nvGraphicFramePr>
          <p:cNvPr id="4" name="Inhaltsplatzhalter 3">
            <a:extLst>
              <a:ext uri="{FF2B5EF4-FFF2-40B4-BE49-F238E27FC236}">
                <a16:creationId xmlns:a16="http://schemas.microsoft.com/office/drawing/2014/main" id="{D0B0DF22-9E2B-46A0-9F1B-FBFCEA6566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0826392"/>
              </p:ext>
            </p:extLst>
          </p:nvPr>
        </p:nvGraphicFramePr>
        <p:xfrm>
          <a:off x="1526540" y="1893906"/>
          <a:ext cx="8829040" cy="412999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850554">
                  <a:extLst>
                    <a:ext uri="{9D8B030D-6E8A-4147-A177-3AD203B41FA5}">
                      <a16:colId xmlns:a16="http://schemas.microsoft.com/office/drawing/2014/main" val="2923006843"/>
                    </a:ext>
                  </a:extLst>
                </a:gridCol>
                <a:gridCol w="1486442">
                  <a:extLst>
                    <a:ext uri="{9D8B030D-6E8A-4147-A177-3AD203B41FA5}">
                      <a16:colId xmlns:a16="http://schemas.microsoft.com/office/drawing/2014/main" val="647645029"/>
                    </a:ext>
                  </a:extLst>
                </a:gridCol>
                <a:gridCol w="1270454">
                  <a:extLst>
                    <a:ext uri="{9D8B030D-6E8A-4147-A177-3AD203B41FA5}">
                      <a16:colId xmlns:a16="http://schemas.microsoft.com/office/drawing/2014/main" val="1718291164"/>
                    </a:ext>
                  </a:extLst>
                </a:gridCol>
                <a:gridCol w="1221590">
                  <a:extLst>
                    <a:ext uri="{9D8B030D-6E8A-4147-A177-3AD203B41FA5}">
                      <a16:colId xmlns:a16="http://schemas.microsoft.com/office/drawing/2014/main" val="1034587243"/>
                    </a:ext>
                  </a:extLst>
                </a:gridCol>
              </a:tblGrid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Precision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Recall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F1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396668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/>
                        <a:t>T5-small (min 400), 15 epochs</a:t>
                      </a:r>
                    </a:p>
                    <a:p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41.05%</a:t>
                      </a:r>
                      <a:endParaRPr lang="en-C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47.99%</a:t>
                      </a:r>
                      <a:endParaRPr lang="en-C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/>
                        <a:t>44.45%</a:t>
                      </a:r>
                      <a:endParaRPr lang="en-CA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6552421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T5-small (min 400),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35.92%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47.09%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0" dirty="0"/>
                        <a:t>40.75%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732280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b="1" dirty="0" err="1"/>
                        <a:t>BioGPT</a:t>
                      </a:r>
                      <a:r>
                        <a:rPr lang="en-CA" b="1" dirty="0"/>
                        <a:t> (min 100),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/>
                        <a:t>19.73%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/>
                        <a:t>36%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/>
                        <a:t>25.46%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275850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b="1" dirty="0"/>
                        <a:t>T5-small (min 100),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/>
                        <a:t>30.99%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/>
                        <a:t>28.88%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b="1" dirty="0"/>
                        <a:t>29.85%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059649"/>
                  </a:ext>
                </a:extLst>
              </a:tr>
              <a:tr h="671992">
                <a:tc>
                  <a:txBody>
                    <a:bodyPr/>
                    <a:lstStyle/>
                    <a:p>
                      <a:r>
                        <a:rPr lang="en-CA" dirty="0"/>
                        <a:t>T5-small (min 100) 48h from admission,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34.13%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27.80%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30.64%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1519243"/>
                  </a:ext>
                </a:extLst>
              </a:tr>
              <a:tr h="563585">
                <a:tc>
                  <a:txBody>
                    <a:bodyPr/>
                    <a:lstStyle/>
                    <a:p>
                      <a:r>
                        <a:rPr lang="en-CA" dirty="0"/>
                        <a:t>T5-small (min 10), 3 epochs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32.27%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19.96%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24.67%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01618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9876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229E74-961A-44E4-A75D-A8890CC8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MIMIC III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FA93B1-2C88-4D51-8401-B9D8E8C9F4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More than </a:t>
            </a:r>
            <a:r>
              <a:rPr lang="en-CA" b="1" dirty="0"/>
              <a:t>40 000 patients </a:t>
            </a:r>
            <a:r>
              <a:rPr lang="en-CA" dirty="0"/>
              <a:t>in ICU in Beth Israel Deaconess Medical Center between 2001 and 2012</a:t>
            </a:r>
          </a:p>
          <a:p>
            <a:endParaRPr lang="en-CA" dirty="0"/>
          </a:p>
          <a:p>
            <a:r>
              <a:rPr lang="en-CA" dirty="0"/>
              <a:t>We use a </a:t>
            </a:r>
            <a:r>
              <a:rPr lang="en-CA" b="1" dirty="0"/>
              <a:t>subset of 10 000 </a:t>
            </a:r>
            <a:r>
              <a:rPr lang="en-CA" dirty="0"/>
              <a:t>(from 58 000) </a:t>
            </a:r>
            <a:r>
              <a:rPr lang="en-CA" b="1" dirty="0"/>
              <a:t>hospital </a:t>
            </a:r>
            <a:r>
              <a:rPr lang="en-CA" dirty="0"/>
              <a:t>stays from the dataset with a </a:t>
            </a:r>
            <a:r>
              <a:rPr lang="en-CA" b="1" dirty="0"/>
              <a:t>8:1:1 split </a:t>
            </a:r>
            <a:r>
              <a:rPr lang="en-CA" dirty="0"/>
              <a:t>for train, test and dev</a:t>
            </a:r>
          </a:p>
          <a:p>
            <a:endParaRPr lang="en-CA" dirty="0"/>
          </a:p>
          <a:p>
            <a:r>
              <a:rPr lang="en-CA" dirty="0"/>
              <a:t>Well established: is used in </a:t>
            </a:r>
            <a:r>
              <a:rPr lang="en-CA" b="1" dirty="0"/>
              <a:t>many other medical tasks</a:t>
            </a:r>
          </a:p>
          <a:p>
            <a:pPr lvl="1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300202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B504A5-287A-475B-8831-6CB7C6DD9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Dataset Analysis: Datapoints vs. Diagnoses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68B06F84-DBC1-4FA6-AC80-50D3C691DF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51"/>
          <a:stretch/>
        </p:blipFill>
        <p:spPr>
          <a:xfrm>
            <a:off x="1249680" y="1981199"/>
            <a:ext cx="9692640" cy="477075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F9E9B14F-5E3C-46C0-8DB7-F19C7186B832}"/>
              </a:ext>
            </a:extLst>
          </p:cNvPr>
          <p:cNvSpPr txBox="1"/>
          <p:nvPr/>
        </p:nvSpPr>
        <p:spPr>
          <a:xfrm>
            <a:off x="4585030" y="1666667"/>
            <a:ext cx="5508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Ratio between Diagnoses and Datapoints</a:t>
            </a:r>
            <a:endParaRPr lang="en-CA" sz="1600" i="1" dirty="0"/>
          </a:p>
        </p:txBody>
      </p:sp>
    </p:spTree>
    <p:extLst>
      <p:ext uri="{BB962C8B-B14F-4D97-AF65-F5344CB8AC3E}">
        <p14:creationId xmlns:p14="http://schemas.microsoft.com/office/powerpoint/2010/main" val="10441278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4DCF58-0EEA-4087-8079-82BF41DF7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Performance Analysis</a:t>
            </a:r>
            <a:r>
              <a:rPr lang="en-CA" dirty="0"/>
              <a:t>: T5 small min 400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6D2A846-47AB-4D28-85E8-563E811FFB0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42"/>
          <a:stretch/>
        </p:blipFill>
        <p:spPr>
          <a:xfrm>
            <a:off x="1285240" y="1822767"/>
            <a:ext cx="9240520" cy="460835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6ED92ED-1382-4AD7-BDE4-6006CA2DB0D5}"/>
              </a:ext>
            </a:extLst>
          </p:cNvPr>
          <p:cNvSpPr txBox="1"/>
          <p:nvPr/>
        </p:nvSpPr>
        <p:spPr>
          <a:xfrm>
            <a:off x="3619830" y="1521411"/>
            <a:ext cx="55089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Performance on each Diagnosis in Test Set sorted by Occurrence</a:t>
            </a:r>
            <a:endParaRPr lang="en-CA" sz="1600" i="1" dirty="0"/>
          </a:p>
        </p:txBody>
      </p:sp>
    </p:spTree>
    <p:extLst>
      <p:ext uri="{BB962C8B-B14F-4D97-AF65-F5344CB8AC3E}">
        <p14:creationId xmlns:p14="http://schemas.microsoft.com/office/powerpoint/2010/main" val="3346895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740BE0-A5BE-463E-B365-E0EE89AF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Performance Analysis: T5 small min 400</a:t>
            </a:r>
            <a:endParaRPr lang="en-CA" dirty="0"/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CCE5DEA2-F202-49E2-A67C-93D828E4596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5"/>
          <a:stretch/>
        </p:blipFill>
        <p:spPr>
          <a:xfrm>
            <a:off x="1165573" y="2118360"/>
            <a:ext cx="9189501" cy="4646836"/>
          </a:xfr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3211F9EF-3C66-4584-BA32-EBB277D04BF5}"/>
              </a:ext>
            </a:extLst>
          </p:cNvPr>
          <p:cNvSpPr txBox="1"/>
          <p:nvPr/>
        </p:nvSpPr>
        <p:spPr>
          <a:xfrm>
            <a:off x="1234462" y="1779806"/>
            <a:ext cx="92861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Correlation between Performance and the Average Co-Occurrence of other Diagnoses with a Specific Diagnosis</a:t>
            </a:r>
            <a:endParaRPr lang="en-CA" sz="1600" i="1" dirty="0"/>
          </a:p>
        </p:txBody>
      </p:sp>
    </p:spTree>
    <p:extLst>
      <p:ext uri="{BB962C8B-B14F-4D97-AF65-F5344CB8AC3E}">
        <p14:creationId xmlns:p14="http://schemas.microsoft.com/office/powerpoint/2010/main" val="42274938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3">
            <a:extLst>
              <a:ext uri="{FF2B5EF4-FFF2-40B4-BE49-F238E27FC236}">
                <a16:creationId xmlns:a16="http://schemas.microsoft.com/office/drawing/2014/main" id="{FE28A68A-39FC-4D45-9681-11DD1563EE91}"/>
              </a:ext>
            </a:extLst>
          </p:cNvPr>
          <p:cNvSpPr/>
          <p:nvPr/>
        </p:nvSpPr>
        <p:spPr>
          <a:xfrm>
            <a:off x="5180681" y="3038747"/>
            <a:ext cx="2210185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Diagnoses Generation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AA61943B-0E4D-4779-8E33-117C4EB4452E}"/>
              </a:ext>
            </a:extLst>
          </p:cNvPr>
          <p:cNvSpPr/>
          <p:nvPr/>
        </p:nvSpPr>
        <p:spPr>
          <a:xfrm>
            <a:off x="7386637" y="2552705"/>
            <a:ext cx="2210185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E06B2C26-0C10-4444-8D1F-35A8D1863716}"/>
              </a:ext>
            </a:extLst>
          </p:cNvPr>
          <p:cNvSpPr/>
          <p:nvPr/>
        </p:nvSpPr>
        <p:spPr>
          <a:xfrm>
            <a:off x="4947947" y="4106077"/>
            <a:ext cx="2675652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27930FC-7656-41D4-93F7-892EBFE657BD}"/>
              </a:ext>
            </a:extLst>
          </p:cNvPr>
          <p:cNvSpPr/>
          <p:nvPr/>
        </p:nvSpPr>
        <p:spPr>
          <a:xfrm>
            <a:off x="2887980" y="2550853"/>
            <a:ext cx="2210185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964DFB9-55C5-49E7-84B5-EADE2A851563}"/>
              </a:ext>
            </a:extLst>
          </p:cNvPr>
          <p:cNvSpPr/>
          <p:nvPr/>
        </p:nvSpPr>
        <p:spPr>
          <a:xfrm>
            <a:off x="1953407" y="2138268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E04A38E-C632-43A6-853B-A54E7B40EAB4}"/>
              </a:ext>
            </a:extLst>
          </p:cNvPr>
          <p:cNvSpPr/>
          <p:nvPr/>
        </p:nvSpPr>
        <p:spPr>
          <a:xfrm>
            <a:off x="1959936" y="3114719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96F4C90-8AF0-42ED-A875-7DBF880DDC5A}"/>
              </a:ext>
            </a:extLst>
          </p:cNvPr>
          <p:cNvSpPr/>
          <p:nvPr/>
        </p:nvSpPr>
        <p:spPr>
          <a:xfrm>
            <a:off x="9679338" y="2138268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462C29A8-85BB-402C-BB6B-37E7B5F95AF9}"/>
              </a:ext>
            </a:extLst>
          </p:cNvPr>
          <p:cNvSpPr/>
          <p:nvPr/>
        </p:nvSpPr>
        <p:spPr>
          <a:xfrm>
            <a:off x="4697977" y="4876058"/>
            <a:ext cx="898683" cy="683165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7D9FB353-80F4-45EF-AC7A-8F0937569A77}"/>
              </a:ext>
            </a:extLst>
          </p:cNvPr>
          <p:cNvSpPr/>
          <p:nvPr/>
        </p:nvSpPr>
        <p:spPr>
          <a:xfrm>
            <a:off x="6799556" y="4876058"/>
            <a:ext cx="1174162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2C3A644E-29DB-4E57-AA54-A453346C61EF}"/>
              </a:ext>
            </a:extLst>
          </p:cNvPr>
          <p:cNvCxnSpPr>
            <a:cxnSpLocks/>
            <a:stCxn id="4" idx="1"/>
            <a:endCxn id="7" idx="6"/>
          </p:cNvCxnSpPr>
          <p:nvPr/>
        </p:nvCxnSpPr>
        <p:spPr>
          <a:xfrm flipH="1" flipV="1">
            <a:off x="5098165" y="2937161"/>
            <a:ext cx="406190" cy="21473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E5D1D771-3401-45FC-A89D-4F2502C01552}"/>
              </a:ext>
            </a:extLst>
          </p:cNvPr>
          <p:cNvCxnSpPr>
            <a:cxnSpLocks/>
            <a:stCxn id="5" idx="2"/>
            <a:endCxn id="4" idx="7"/>
          </p:cNvCxnSpPr>
          <p:nvPr/>
        </p:nvCxnSpPr>
        <p:spPr>
          <a:xfrm flipH="1">
            <a:off x="7067192" y="2939013"/>
            <a:ext cx="319445" cy="212881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90680E0A-E9C6-4A01-883E-A602E5048334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>
          <a:xfrm flipH="1">
            <a:off x="6285773" y="3811362"/>
            <a:ext cx="1" cy="294715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BDD3488A-C153-4ADB-8290-2F84CEAE5DF1}"/>
              </a:ext>
            </a:extLst>
          </p:cNvPr>
          <p:cNvCxnSpPr>
            <a:cxnSpLocks/>
            <a:stCxn id="5" idx="7"/>
            <a:endCxn id="12" idx="2"/>
          </p:cNvCxnSpPr>
          <p:nvPr/>
        </p:nvCxnSpPr>
        <p:spPr>
          <a:xfrm flipV="1">
            <a:off x="9273148" y="2448603"/>
            <a:ext cx="406190" cy="217249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00E5F1BD-0339-4554-8C89-BB72D263C594}"/>
              </a:ext>
            </a:extLst>
          </p:cNvPr>
          <p:cNvCxnSpPr>
            <a:cxnSpLocks/>
            <a:stCxn id="13" idx="0"/>
            <a:endCxn id="6" idx="3"/>
          </p:cNvCxnSpPr>
          <p:nvPr/>
        </p:nvCxnSpPr>
        <p:spPr>
          <a:xfrm flipV="1">
            <a:off x="5147319" y="4765545"/>
            <a:ext cx="192468" cy="11051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22F38FD4-C79F-4C33-9D18-D80CFA1067AF}"/>
              </a:ext>
            </a:extLst>
          </p:cNvPr>
          <p:cNvCxnSpPr>
            <a:cxnSpLocks/>
            <a:stCxn id="14" idx="0"/>
            <a:endCxn id="6" idx="5"/>
          </p:cNvCxnSpPr>
          <p:nvPr/>
        </p:nvCxnSpPr>
        <p:spPr>
          <a:xfrm flipH="1" flipV="1">
            <a:off x="7231759" y="4765545"/>
            <a:ext cx="154878" cy="11051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74714B7A-4321-42AE-A0C0-85C2D78E376A}"/>
              </a:ext>
            </a:extLst>
          </p:cNvPr>
          <p:cNvCxnSpPr>
            <a:cxnSpLocks/>
            <a:stCxn id="11" idx="6"/>
            <a:endCxn id="7" idx="3"/>
          </p:cNvCxnSpPr>
          <p:nvPr/>
        </p:nvCxnSpPr>
        <p:spPr>
          <a:xfrm flipV="1">
            <a:off x="2881452" y="3210321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964E326D-FD7E-422E-A1A8-E8956FCF3EAF}"/>
              </a:ext>
            </a:extLst>
          </p:cNvPr>
          <p:cNvCxnSpPr>
            <a:cxnSpLocks/>
            <a:stCxn id="10" idx="6"/>
            <a:endCxn id="7" idx="1"/>
          </p:cNvCxnSpPr>
          <p:nvPr/>
        </p:nvCxnSpPr>
        <p:spPr>
          <a:xfrm>
            <a:off x="2874923" y="2448603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Ellipse 60">
            <a:extLst>
              <a:ext uri="{FF2B5EF4-FFF2-40B4-BE49-F238E27FC236}">
                <a16:creationId xmlns:a16="http://schemas.microsoft.com/office/drawing/2014/main" id="{F09781A6-1691-414E-B096-916556DDCD29}"/>
              </a:ext>
            </a:extLst>
          </p:cNvPr>
          <p:cNvSpPr/>
          <p:nvPr/>
        </p:nvSpPr>
        <p:spPr>
          <a:xfrm>
            <a:off x="9679338" y="3187091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63BE2D14-E6F6-461A-888A-A22E87EA5A66}"/>
              </a:ext>
            </a:extLst>
          </p:cNvPr>
          <p:cNvCxnSpPr>
            <a:cxnSpLocks/>
            <a:stCxn id="5" idx="5"/>
            <a:endCxn id="61" idx="2"/>
          </p:cNvCxnSpPr>
          <p:nvPr/>
        </p:nvCxnSpPr>
        <p:spPr>
          <a:xfrm>
            <a:off x="9273148" y="3212173"/>
            <a:ext cx="406190" cy="2852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Ellipse 67">
            <a:extLst>
              <a:ext uri="{FF2B5EF4-FFF2-40B4-BE49-F238E27FC236}">
                <a16:creationId xmlns:a16="http://schemas.microsoft.com/office/drawing/2014/main" id="{BC5A8460-88F3-4390-9230-F9FBEF1C73AB}"/>
              </a:ext>
            </a:extLst>
          </p:cNvPr>
          <p:cNvSpPr/>
          <p:nvPr/>
        </p:nvSpPr>
        <p:spPr>
          <a:xfrm>
            <a:off x="2817379" y="5559223"/>
            <a:ext cx="1946892" cy="734782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AKI Stage Classification</a:t>
            </a:r>
          </a:p>
        </p:txBody>
      </p:sp>
      <p:sp>
        <p:nvSpPr>
          <p:cNvPr id="69" name="Ellipse 68">
            <a:extLst>
              <a:ext uri="{FF2B5EF4-FFF2-40B4-BE49-F238E27FC236}">
                <a16:creationId xmlns:a16="http://schemas.microsoft.com/office/drawing/2014/main" id="{3AE8D62C-36C6-403E-9B2A-2A80B853D9DF}"/>
              </a:ext>
            </a:extLst>
          </p:cNvPr>
          <p:cNvSpPr/>
          <p:nvPr/>
        </p:nvSpPr>
        <p:spPr>
          <a:xfrm>
            <a:off x="1625920" y="4876057"/>
            <a:ext cx="1612288" cy="683166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24CAA380-1F98-44AE-B46A-3FE7D2D02F11}"/>
              </a:ext>
            </a:extLst>
          </p:cNvPr>
          <p:cNvCxnSpPr>
            <a:cxnSpLocks/>
            <a:stCxn id="69" idx="5"/>
            <a:endCxn id="68" idx="1"/>
          </p:cNvCxnSpPr>
          <p:nvPr/>
        </p:nvCxnSpPr>
        <p:spPr>
          <a:xfrm>
            <a:off x="3002094" y="5459176"/>
            <a:ext cx="100401" cy="20765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207D6ACE-65EF-454C-801B-5047AD946DC3}"/>
              </a:ext>
            </a:extLst>
          </p:cNvPr>
          <p:cNvCxnSpPr>
            <a:cxnSpLocks/>
            <a:stCxn id="13" idx="3"/>
            <a:endCxn id="68" idx="7"/>
          </p:cNvCxnSpPr>
          <p:nvPr/>
        </p:nvCxnSpPr>
        <p:spPr>
          <a:xfrm flipH="1">
            <a:off x="4479155" y="5459176"/>
            <a:ext cx="350431" cy="20765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itel 1">
            <a:extLst>
              <a:ext uri="{FF2B5EF4-FFF2-40B4-BE49-F238E27FC236}">
                <a16:creationId xmlns:a16="http://schemas.microsoft.com/office/drawing/2014/main" id="{7B3B8CD5-293D-4CF8-97A0-1FD8C990F1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CA" dirty="0"/>
              <a:t>What is the Influence of Medical Pretraining?</a:t>
            </a:r>
          </a:p>
        </p:txBody>
      </p:sp>
    </p:spTree>
    <p:extLst>
      <p:ext uri="{BB962C8B-B14F-4D97-AF65-F5344CB8AC3E}">
        <p14:creationId xmlns:p14="http://schemas.microsoft.com/office/powerpoint/2010/main" val="30861457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941AB7-CF8B-4C9B-A774-043D27A33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Task II: Classify AKI Stage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9EBDE08-43E6-4353-A7EE-F54069078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Acute Kidney Failure has 3 well defined stages based on creatinine value in a certain timeframe:</a:t>
            </a:r>
          </a:p>
          <a:p>
            <a:endParaRPr lang="en-CA" dirty="0"/>
          </a:p>
          <a:p>
            <a:endParaRPr lang="en-CA" dirty="0"/>
          </a:p>
          <a:p>
            <a:pPr lvl="1"/>
            <a:endParaRPr lang="en-CA" dirty="0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0DA1B4E2-6F34-43E8-A862-93796327DC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331373"/>
              </p:ext>
            </p:extLst>
          </p:nvPr>
        </p:nvGraphicFramePr>
        <p:xfrm>
          <a:off x="1478118" y="3561736"/>
          <a:ext cx="9235764" cy="201713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78588">
                  <a:extLst>
                    <a:ext uri="{9D8B030D-6E8A-4147-A177-3AD203B41FA5}">
                      <a16:colId xmlns:a16="http://schemas.microsoft.com/office/drawing/2014/main" val="3336252360"/>
                    </a:ext>
                  </a:extLst>
                </a:gridCol>
                <a:gridCol w="2661809">
                  <a:extLst>
                    <a:ext uri="{9D8B030D-6E8A-4147-A177-3AD203B41FA5}">
                      <a16:colId xmlns:a16="http://schemas.microsoft.com/office/drawing/2014/main" val="2144111734"/>
                    </a:ext>
                  </a:extLst>
                </a:gridCol>
                <a:gridCol w="3495367">
                  <a:extLst>
                    <a:ext uri="{9D8B030D-6E8A-4147-A177-3AD203B41FA5}">
                      <a16:colId xmlns:a16="http://schemas.microsoft.com/office/drawing/2014/main" val="1712033865"/>
                    </a:ext>
                  </a:extLst>
                </a:gridCol>
              </a:tblGrid>
              <a:tr h="399158">
                <a:tc>
                  <a:txBody>
                    <a:bodyPr/>
                    <a:lstStyle/>
                    <a:p>
                      <a:r>
                        <a:rPr lang="en-CA" sz="2000" dirty="0"/>
                        <a:t>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Criterion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Criterion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339589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150% -200% of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Increase &gt;= 0.3 mg/dl in 48h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680202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200%-300% of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795999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&gt;300% of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Increase &gt;= 4.0mg/dl in 48h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5114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6371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2B77B3-A1C7-4128-B010-9AA75372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AKI Stage: Baseline Estimation Table</a:t>
            </a:r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9C650B9A-788C-443D-857D-CA7D2AD342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01216"/>
              </p:ext>
            </p:extLst>
          </p:nvPr>
        </p:nvGraphicFramePr>
        <p:xfrm>
          <a:off x="1338007" y="2055159"/>
          <a:ext cx="9235762" cy="36351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752264">
                  <a:extLst>
                    <a:ext uri="{9D8B030D-6E8A-4147-A177-3AD203B41FA5}">
                      <a16:colId xmlns:a16="http://schemas.microsoft.com/office/drawing/2014/main" val="3336252360"/>
                    </a:ext>
                  </a:extLst>
                </a:gridCol>
                <a:gridCol w="1515043">
                  <a:extLst>
                    <a:ext uri="{9D8B030D-6E8A-4147-A177-3AD203B41FA5}">
                      <a16:colId xmlns:a16="http://schemas.microsoft.com/office/drawing/2014/main" val="2144111734"/>
                    </a:ext>
                  </a:extLst>
                </a:gridCol>
                <a:gridCol w="1989485">
                  <a:extLst>
                    <a:ext uri="{9D8B030D-6E8A-4147-A177-3AD203B41FA5}">
                      <a16:colId xmlns:a16="http://schemas.microsoft.com/office/drawing/2014/main" val="1712033865"/>
                    </a:ext>
                  </a:extLst>
                </a:gridCol>
                <a:gridCol w="1989485">
                  <a:extLst>
                    <a:ext uri="{9D8B030D-6E8A-4147-A177-3AD203B41FA5}">
                      <a16:colId xmlns:a16="http://schemas.microsoft.com/office/drawing/2014/main" val="1362418122"/>
                    </a:ext>
                  </a:extLst>
                </a:gridCol>
                <a:gridCol w="1989485">
                  <a:extLst>
                    <a:ext uri="{9D8B030D-6E8A-4147-A177-3AD203B41FA5}">
                      <a16:colId xmlns:a16="http://schemas.microsoft.com/office/drawing/2014/main" val="3910216087"/>
                    </a:ext>
                  </a:extLst>
                </a:gridCol>
              </a:tblGrid>
              <a:tr h="399158">
                <a:tc>
                  <a:txBody>
                    <a:bodyPr/>
                    <a:lstStyle/>
                    <a:p>
                      <a:r>
                        <a:rPr lang="en-CA" sz="2000" dirty="0"/>
                        <a:t>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Black males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Other males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Black females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Other females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4339589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20-24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680202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25-29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795999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30-39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5511445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40-54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9177766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55-65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8224399"/>
                  </a:ext>
                </a:extLst>
              </a:tr>
              <a:tr h="539325">
                <a:tc>
                  <a:txBody>
                    <a:bodyPr/>
                    <a:lstStyle/>
                    <a:p>
                      <a:r>
                        <a:rPr lang="en-CA" sz="2000" dirty="0"/>
                        <a:t>&gt;65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1.0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000" dirty="0"/>
                        <a:t>0.8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7170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8720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6F549A61-4144-4119-B69F-0E36081171E4}"/>
              </a:ext>
            </a:extLst>
          </p:cNvPr>
          <p:cNvSpPr txBox="1"/>
          <p:nvPr/>
        </p:nvSpPr>
        <p:spPr>
          <a:xfrm flipH="1">
            <a:off x="5743688" y="594754"/>
            <a:ext cx="2839064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Does Patient have baseline?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04046049-CCBA-4130-A7DA-7F72DD273072}"/>
              </a:ext>
            </a:extLst>
          </p:cNvPr>
          <p:cNvSpPr txBox="1"/>
          <p:nvPr/>
        </p:nvSpPr>
        <p:spPr>
          <a:xfrm flipH="1">
            <a:off x="3994975" y="1362414"/>
            <a:ext cx="1312605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Criterion 1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1D6C76B0-F787-4FFB-A340-B8FB868FC34D}"/>
              </a:ext>
            </a:extLst>
          </p:cNvPr>
          <p:cNvSpPr txBox="1"/>
          <p:nvPr/>
        </p:nvSpPr>
        <p:spPr>
          <a:xfrm flipH="1">
            <a:off x="7840611" y="4518971"/>
            <a:ext cx="1182328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Criterion 2</a:t>
            </a:r>
          </a:p>
        </p:txBody>
      </p: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B51FD8B4-5FB7-404A-BDE4-D6C587F9D47B}"/>
              </a:ext>
            </a:extLst>
          </p:cNvPr>
          <p:cNvCxnSpPr>
            <a:stCxn id="5" idx="2"/>
            <a:endCxn id="6" idx="0"/>
          </p:cNvCxnSpPr>
          <p:nvPr/>
        </p:nvCxnSpPr>
        <p:spPr>
          <a:xfrm flipH="1">
            <a:off x="4651277" y="964086"/>
            <a:ext cx="2511943" cy="39832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D722ED82-1367-4468-BB02-D677334FC233}"/>
              </a:ext>
            </a:extLst>
          </p:cNvPr>
          <p:cNvCxnSpPr>
            <a:cxnSpLocks/>
            <a:stCxn id="5" idx="2"/>
            <a:endCxn id="7" idx="0"/>
          </p:cNvCxnSpPr>
          <p:nvPr/>
        </p:nvCxnSpPr>
        <p:spPr>
          <a:xfrm>
            <a:off x="7163220" y="964086"/>
            <a:ext cx="1268555" cy="3554885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>
            <a:extLst>
              <a:ext uri="{FF2B5EF4-FFF2-40B4-BE49-F238E27FC236}">
                <a16:creationId xmlns:a16="http://schemas.microsoft.com/office/drawing/2014/main" id="{1FA4AD8F-EF1E-4F2F-BB1E-8AE5060493E8}"/>
              </a:ext>
            </a:extLst>
          </p:cNvPr>
          <p:cNvSpPr txBox="1"/>
          <p:nvPr/>
        </p:nvSpPr>
        <p:spPr>
          <a:xfrm flipH="1">
            <a:off x="3311017" y="2115203"/>
            <a:ext cx="2680519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Any value &gt; baseline *1.5?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9C3AE63-1B13-4C0F-9B46-39A309ECFDC2}"/>
              </a:ext>
            </a:extLst>
          </p:cNvPr>
          <p:cNvSpPr txBox="1"/>
          <p:nvPr/>
        </p:nvSpPr>
        <p:spPr>
          <a:xfrm flipH="1">
            <a:off x="3365711" y="2920614"/>
            <a:ext cx="2571129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Any value &gt; baseline *2?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E838F8FA-6B4C-4B03-BAAB-5BCFCC374DBB}"/>
              </a:ext>
            </a:extLst>
          </p:cNvPr>
          <p:cNvSpPr txBox="1"/>
          <p:nvPr/>
        </p:nvSpPr>
        <p:spPr>
          <a:xfrm flipH="1">
            <a:off x="3311015" y="3614803"/>
            <a:ext cx="2680519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Any value &gt; baseline *3?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72F88CE-5D98-48A1-998C-21F07F2DC814}"/>
              </a:ext>
            </a:extLst>
          </p:cNvPr>
          <p:cNvSpPr txBox="1"/>
          <p:nvPr/>
        </p:nvSpPr>
        <p:spPr>
          <a:xfrm flipH="1">
            <a:off x="6666269" y="5268771"/>
            <a:ext cx="3531009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Any value increased by 0.3 in 48h ?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31F18CA-ED0A-4A69-A177-5B7DD6695D60}"/>
              </a:ext>
            </a:extLst>
          </p:cNvPr>
          <p:cNvSpPr txBox="1"/>
          <p:nvPr/>
        </p:nvSpPr>
        <p:spPr>
          <a:xfrm flipH="1">
            <a:off x="6666270" y="6018571"/>
            <a:ext cx="3531009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Any value increased by 4.0 in 48h ?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EB41349-5031-4E90-B1DE-6A6E8325D093}"/>
              </a:ext>
            </a:extLst>
          </p:cNvPr>
          <p:cNvSpPr txBox="1"/>
          <p:nvPr/>
        </p:nvSpPr>
        <p:spPr>
          <a:xfrm flipH="1">
            <a:off x="1274816" y="2115203"/>
            <a:ext cx="872611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Stage 1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A30B1949-A834-47B5-B464-DC37A2C25DA9}"/>
              </a:ext>
            </a:extLst>
          </p:cNvPr>
          <p:cNvSpPr txBox="1"/>
          <p:nvPr/>
        </p:nvSpPr>
        <p:spPr>
          <a:xfrm flipH="1">
            <a:off x="1274817" y="3614803"/>
            <a:ext cx="872611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Stage 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48C46614-D964-43CB-9D4F-E4C9077EB23B}"/>
              </a:ext>
            </a:extLst>
          </p:cNvPr>
          <p:cNvSpPr txBox="1"/>
          <p:nvPr/>
        </p:nvSpPr>
        <p:spPr>
          <a:xfrm flipH="1">
            <a:off x="1274817" y="2919315"/>
            <a:ext cx="872611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Stage 2</a:t>
            </a:r>
          </a:p>
        </p:txBody>
      </p: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1DA45CB7-129B-4520-817B-0E95CC382610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flipH="1">
            <a:off x="4651276" y="1731746"/>
            <a:ext cx="1" cy="38345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>
            <a:extLst>
              <a:ext uri="{FF2B5EF4-FFF2-40B4-BE49-F238E27FC236}">
                <a16:creationId xmlns:a16="http://schemas.microsoft.com/office/drawing/2014/main" id="{A4FA4567-1FED-4AFF-9EAA-64C5450C3E86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 flipH="1">
            <a:off x="4651275" y="2484535"/>
            <a:ext cx="1" cy="43607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>
            <a:extLst>
              <a:ext uri="{FF2B5EF4-FFF2-40B4-BE49-F238E27FC236}">
                <a16:creationId xmlns:a16="http://schemas.microsoft.com/office/drawing/2014/main" id="{C08ED450-E8EF-4630-A8D0-AB70762107C9}"/>
              </a:ext>
            </a:extLst>
          </p:cNvPr>
          <p:cNvCxnSpPr>
            <a:cxnSpLocks/>
            <a:stCxn id="16" idx="2"/>
            <a:endCxn id="17" idx="0"/>
          </p:cNvCxnSpPr>
          <p:nvPr/>
        </p:nvCxnSpPr>
        <p:spPr>
          <a:xfrm flipH="1">
            <a:off x="4651274" y="3289946"/>
            <a:ext cx="1" cy="324857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C4612E35-3C5F-479A-BC22-257B8AAA5DC9}"/>
              </a:ext>
            </a:extLst>
          </p:cNvPr>
          <p:cNvCxnSpPr>
            <a:cxnSpLocks/>
            <a:stCxn id="15" idx="3"/>
            <a:endCxn id="26" idx="1"/>
          </p:cNvCxnSpPr>
          <p:nvPr/>
        </p:nvCxnSpPr>
        <p:spPr>
          <a:xfrm flipH="1">
            <a:off x="2147427" y="2299869"/>
            <a:ext cx="1163590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1E38C8FD-E3B6-4D2A-BCB1-718E2108E40E}"/>
              </a:ext>
            </a:extLst>
          </p:cNvPr>
          <p:cNvCxnSpPr>
            <a:cxnSpLocks/>
            <a:stCxn id="16" idx="3"/>
            <a:endCxn id="28" idx="1"/>
          </p:cNvCxnSpPr>
          <p:nvPr/>
        </p:nvCxnSpPr>
        <p:spPr>
          <a:xfrm flipH="1" flipV="1">
            <a:off x="2147428" y="3103981"/>
            <a:ext cx="1218283" cy="1299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CC3EA814-B970-42A3-B69B-E9C9C6B3D964}"/>
              </a:ext>
            </a:extLst>
          </p:cNvPr>
          <p:cNvCxnSpPr>
            <a:cxnSpLocks/>
            <a:stCxn id="17" idx="3"/>
            <a:endCxn id="27" idx="1"/>
          </p:cNvCxnSpPr>
          <p:nvPr/>
        </p:nvCxnSpPr>
        <p:spPr>
          <a:xfrm flipH="1">
            <a:off x="2147428" y="3799469"/>
            <a:ext cx="1163587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 Verbindung mit Pfeil 67">
            <a:extLst>
              <a:ext uri="{FF2B5EF4-FFF2-40B4-BE49-F238E27FC236}">
                <a16:creationId xmlns:a16="http://schemas.microsoft.com/office/drawing/2014/main" id="{959DDDC9-8230-439A-B0D2-1069BC76C516}"/>
              </a:ext>
            </a:extLst>
          </p:cNvPr>
          <p:cNvCxnSpPr>
            <a:cxnSpLocks/>
            <a:stCxn id="17" idx="2"/>
            <a:endCxn id="7" idx="0"/>
          </p:cNvCxnSpPr>
          <p:nvPr/>
        </p:nvCxnSpPr>
        <p:spPr>
          <a:xfrm>
            <a:off x="4651274" y="3984135"/>
            <a:ext cx="3780501" cy="534836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Gerade Verbindung mit Pfeil 109">
            <a:extLst>
              <a:ext uri="{FF2B5EF4-FFF2-40B4-BE49-F238E27FC236}">
                <a16:creationId xmlns:a16="http://schemas.microsoft.com/office/drawing/2014/main" id="{CDD46545-1CE8-4D33-B143-60C032043B17}"/>
              </a:ext>
            </a:extLst>
          </p:cNvPr>
          <p:cNvCxnSpPr>
            <a:cxnSpLocks/>
            <a:stCxn id="7" idx="2"/>
            <a:endCxn id="18" idx="0"/>
          </p:cNvCxnSpPr>
          <p:nvPr/>
        </p:nvCxnSpPr>
        <p:spPr>
          <a:xfrm flipH="1">
            <a:off x="8431773" y="4888303"/>
            <a:ext cx="2" cy="38046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feld 120">
            <a:extLst>
              <a:ext uri="{FF2B5EF4-FFF2-40B4-BE49-F238E27FC236}">
                <a16:creationId xmlns:a16="http://schemas.microsoft.com/office/drawing/2014/main" id="{2CBAA5EE-D237-4F71-8001-2B608711D411}"/>
              </a:ext>
            </a:extLst>
          </p:cNvPr>
          <p:cNvSpPr txBox="1"/>
          <p:nvPr/>
        </p:nvSpPr>
        <p:spPr>
          <a:xfrm flipH="1">
            <a:off x="5061772" y="5268771"/>
            <a:ext cx="872611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Stage 1</a:t>
            </a:r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98DEBD2D-BCDE-48E0-B25B-B0BA4AC59C80}"/>
              </a:ext>
            </a:extLst>
          </p:cNvPr>
          <p:cNvSpPr txBox="1"/>
          <p:nvPr/>
        </p:nvSpPr>
        <p:spPr>
          <a:xfrm flipH="1">
            <a:off x="5061771" y="6018571"/>
            <a:ext cx="872611" cy="3693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chemeClr val="bg1"/>
                </a:solidFill>
              </a:rPr>
              <a:t>Stage 3</a:t>
            </a:r>
          </a:p>
        </p:txBody>
      </p:sp>
      <p:cxnSp>
        <p:nvCxnSpPr>
          <p:cNvPr id="123" name="Gerade Verbindung mit Pfeil 122">
            <a:extLst>
              <a:ext uri="{FF2B5EF4-FFF2-40B4-BE49-F238E27FC236}">
                <a16:creationId xmlns:a16="http://schemas.microsoft.com/office/drawing/2014/main" id="{BEB6BA88-5FA3-47B1-92A1-C4048917AD9A}"/>
              </a:ext>
            </a:extLst>
          </p:cNvPr>
          <p:cNvCxnSpPr>
            <a:cxnSpLocks/>
            <a:stCxn id="18" idx="3"/>
            <a:endCxn id="121" idx="1"/>
          </p:cNvCxnSpPr>
          <p:nvPr/>
        </p:nvCxnSpPr>
        <p:spPr>
          <a:xfrm flipH="1">
            <a:off x="5934383" y="5453437"/>
            <a:ext cx="731886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Gerade Verbindung mit Pfeil 125">
            <a:extLst>
              <a:ext uri="{FF2B5EF4-FFF2-40B4-BE49-F238E27FC236}">
                <a16:creationId xmlns:a16="http://schemas.microsoft.com/office/drawing/2014/main" id="{1F9AA716-C6FA-4B5D-8619-73F3CA195938}"/>
              </a:ext>
            </a:extLst>
          </p:cNvPr>
          <p:cNvCxnSpPr>
            <a:cxnSpLocks/>
            <a:stCxn id="19" idx="3"/>
            <a:endCxn id="122" idx="1"/>
          </p:cNvCxnSpPr>
          <p:nvPr/>
        </p:nvCxnSpPr>
        <p:spPr>
          <a:xfrm flipH="1">
            <a:off x="5934382" y="6203237"/>
            <a:ext cx="731888" cy="0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feld 128">
            <a:extLst>
              <a:ext uri="{FF2B5EF4-FFF2-40B4-BE49-F238E27FC236}">
                <a16:creationId xmlns:a16="http://schemas.microsoft.com/office/drawing/2014/main" id="{9C40582B-2CBC-4906-BA71-0A31479A8819}"/>
              </a:ext>
            </a:extLst>
          </p:cNvPr>
          <p:cNvSpPr txBox="1"/>
          <p:nvPr/>
        </p:nvSpPr>
        <p:spPr>
          <a:xfrm>
            <a:off x="2474238" y="1945751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131" name="Textfeld 130">
            <a:extLst>
              <a:ext uri="{FF2B5EF4-FFF2-40B4-BE49-F238E27FC236}">
                <a16:creationId xmlns:a16="http://schemas.microsoft.com/office/drawing/2014/main" id="{328A95F2-C087-4890-89AB-A7B7F5597DE0}"/>
              </a:ext>
            </a:extLst>
          </p:cNvPr>
          <p:cNvSpPr txBox="1"/>
          <p:nvPr/>
        </p:nvSpPr>
        <p:spPr>
          <a:xfrm>
            <a:off x="2477317" y="2753290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89875A65-3B5D-454D-BBD2-A18242D704E7}"/>
              </a:ext>
            </a:extLst>
          </p:cNvPr>
          <p:cNvSpPr txBox="1"/>
          <p:nvPr/>
        </p:nvSpPr>
        <p:spPr>
          <a:xfrm>
            <a:off x="2474238" y="3430137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133" name="Textfeld 132">
            <a:extLst>
              <a:ext uri="{FF2B5EF4-FFF2-40B4-BE49-F238E27FC236}">
                <a16:creationId xmlns:a16="http://schemas.microsoft.com/office/drawing/2014/main" id="{F32778E4-22E6-4175-B6A9-5BAACD35FBEC}"/>
              </a:ext>
            </a:extLst>
          </p:cNvPr>
          <p:cNvSpPr txBox="1"/>
          <p:nvPr/>
        </p:nvSpPr>
        <p:spPr>
          <a:xfrm>
            <a:off x="6104486" y="5105191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</p:txBody>
      </p:sp>
      <p:sp>
        <p:nvSpPr>
          <p:cNvPr id="134" name="Textfeld 133">
            <a:extLst>
              <a:ext uri="{FF2B5EF4-FFF2-40B4-BE49-F238E27FC236}">
                <a16:creationId xmlns:a16="http://schemas.microsoft.com/office/drawing/2014/main" id="{D9064AE4-6CA3-4301-993D-D219BBADB0F2}"/>
              </a:ext>
            </a:extLst>
          </p:cNvPr>
          <p:cNvSpPr txBox="1"/>
          <p:nvPr/>
        </p:nvSpPr>
        <p:spPr>
          <a:xfrm>
            <a:off x="6104486" y="5833905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</p:txBody>
      </p:sp>
      <p:cxnSp>
        <p:nvCxnSpPr>
          <p:cNvPr id="135" name="Gerade Verbindung mit Pfeil 134">
            <a:extLst>
              <a:ext uri="{FF2B5EF4-FFF2-40B4-BE49-F238E27FC236}">
                <a16:creationId xmlns:a16="http://schemas.microsoft.com/office/drawing/2014/main" id="{ADA87864-C9BD-486A-8E5E-9AFD3714DC11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8431773" y="5638103"/>
            <a:ext cx="1" cy="38046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feld 154">
            <a:extLst>
              <a:ext uri="{FF2B5EF4-FFF2-40B4-BE49-F238E27FC236}">
                <a16:creationId xmlns:a16="http://schemas.microsoft.com/office/drawing/2014/main" id="{940095C2-9A00-4BF0-8FB0-E9964D35BD7F}"/>
              </a:ext>
            </a:extLst>
          </p:cNvPr>
          <p:cNvSpPr txBox="1"/>
          <p:nvPr/>
        </p:nvSpPr>
        <p:spPr>
          <a:xfrm>
            <a:off x="8471913" y="488830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56" name="Textfeld 155">
            <a:extLst>
              <a:ext uri="{FF2B5EF4-FFF2-40B4-BE49-F238E27FC236}">
                <a16:creationId xmlns:a16="http://schemas.microsoft.com/office/drawing/2014/main" id="{8E404A8B-B5EA-4230-B9FC-813B3EAEACBD}"/>
              </a:ext>
            </a:extLst>
          </p:cNvPr>
          <p:cNvSpPr txBox="1"/>
          <p:nvPr/>
        </p:nvSpPr>
        <p:spPr>
          <a:xfrm>
            <a:off x="8471913" y="5643671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57" name="Textfeld 156">
            <a:extLst>
              <a:ext uri="{FF2B5EF4-FFF2-40B4-BE49-F238E27FC236}">
                <a16:creationId xmlns:a16="http://schemas.microsoft.com/office/drawing/2014/main" id="{8FE0E624-F445-4F18-901B-488AAE60172F}"/>
              </a:ext>
            </a:extLst>
          </p:cNvPr>
          <p:cNvSpPr txBox="1"/>
          <p:nvPr/>
        </p:nvSpPr>
        <p:spPr>
          <a:xfrm>
            <a:off x="7767789" y="211520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58" name="Textfeld 157">
            <a:extLst>
              <a:ext uri="{FF2B5EF4-FFF2-40B4-BE49-F238E27FC236}">
                <a16:creationId xmlns:a16="http://schemas.microsoft.com/office/drawing/2014/main" id="{390B5107-B440-4137-B4B3-DC16554A3D51}"/>
              </a:ext>
            </a:extLst>
          </p:cNvPr>
          <p:cNvSpPr txBox="1"/>
          <p:nvPr/>
        </p:nvSpPr>
        <p:spPr>
          <a:xfrm>
            <a:off x="4656576" y="323134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59" name="Textfeld 158">
            <a:extLst>
              <a:ext uri="{FF2B5EF4-FFF2-40B4-BE49-F238E27FC236}">
                <a16:creationId xmlns:a16="http://schemas.microsoft.com/office/drawing/2014/main" id="{55957DBE-BC59-4DE6-9712-7B9A121EF7D6}"/>
              </a:ext>
            </a:extLst>
          </p:cNvPr>
          <p:cNvSpPr txBox="1"/>
          <p:nvPr/>
        </p:nvSpPr>
        <p:spPr>
          <a:xfrm>
            <a:off x="4687728" y="249866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60" name="Textfeld 159">
            <a:extLst>
              <a:ext uri="{FF2B5EF4-FFF2-40B4-BE49-F238E27FC236}">
                <a16:creationId xmlns:a16="http://schemas.microsoft.com/office/drawing/2014/main" id="{8C0C8481-90C6-4F81-8983-7A6A162F6244}"/>
              </a:ext>
            </a:extLst>
          </p:cNvPr>
          <p:cNvSpPr txBox="1"/>
          <p:nvPr/>
        </p:nvSpPr>
        <p:spPr>
          <a:xfrm>
            <a:off x="4656576" y="1736473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61" name="Textfeld 160">
            <a:extLst>
              <a:ext uri="{FF2B5EF4-FFF2-40B4-BE49-F238E27FC236}">
                <a16:creationId xmlns:a16="http://schemas.microsoft.com/office/drawing/2014/main" id="{5BF5E508-6F93-40C9-A124-F657D9EC3785}"/>
              </a:ext>
            </a:extLst>
          </p:cNvPr>
          <p:cNvSpPr txBox="1"/>
          <p:nvPr/>
        </p:nvSpPr>
        <p:spPr>
          <a:xfrm>
            <a:off x="6452108" y="393130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no</a:t>
            </a:r>
          </a:p>
        </p:txBody>
      </p:sp>
      <p:sp>
        <p:nvSpPr>
          <p:cNvPr id="162" name="Textfeld 161">
            <a:extLst>
              <a:ext uri="{FF2B5EF4-FFF2-40B4-BE49-F238E27FC236}">
                <a16:creationId xmlns:a16="http://schemas.microsoft.com/office/drawing/2014/main" id="{756A0028-9E3A-4CEA-857B-B3752093A040}"/>
              </a:ext>
            </a:extLst>
          </p:cNvPr>
          <p:cNvSpPr txBox="1"/>
          <p:nvPr/>
        </p:nvSpPr>
        <p:spPr>
          <a:xfrm>
            <a:off x="5252463" y="919611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6">
                    <a:lumMod val="50000"/>
                  </a:schemeClr>
                </a:solidFill>
              </a:rPr>
              <a:t>yes</a:t>
            </a:r>
          </a:p>
        </p:txBody>
      </p:sp>
    </p:spTree>
    <p:extLst>
      <p:ext uri="{BB962C8B-B14F-4D97-AF65-F5344CB8AC3E}">
        <p14:creationId xmlns:p14="http://schemas.microsoft.com/office/powerpoint/2010/main" val="774803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0B880-C241-418A-931C-F3108B4E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Prompt Template: AKI Classification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D529B70-DFA0-4603-AD69-C4D9E531B5E0}"/>
              </a:ext>
            </a:extLst>
          </p:cNvPr>
          <p:cNvSpPr txBox="1"/>
          <p:nvPr/>
        </p:nvSpPr>
        <p:spPr>
          <a:xfrm>
            <a:off x="4083184" y="2728356"/>
            <a:ext cx="328102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3200" dirty="0"/>
              <a:t>“baseline: x</a:t>
            </a:r>
          </a:p>
          <a:p>
            <a:r>
              <a:rPr lang="en-CA" sz="3200" dirty="0"/>
              <a:t>day 1: value mg/dl</a:t>
            </a:r>
          </a:p>
          <a:p>
            <a:r>
              <a:rPr lang="en-CA" sz="3200" dirty="0"/>
              <a:t>day 1: value mg/dl</a:t>
            </a:r>
          </a:p>
          <a:p>
            <a:r>
              <a:rPr lang="en-CA" sz="3200" dirty="0"/>
              <a:t>day 2: value mg/dl</a:t>
            </a:r>
          </a:p>
          <a:p>
            <a:r>
              <a:rPr lang="en-CA" sz="3200" dirty="0"/>
              <a:t>day 4: value mg/dl</a:t>
            </a:r>
          </a:p>
          <a:p>
            <a:r>
              <a:rPr lang="en-CA" sz="3200" dirty="0"/>
              <a:t>“</a:t>
            </a:r>
          </a:p>
          <a:p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40828421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0B880-C241-418A-931C-F3108B4E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Prompt Template: AKI Classification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91D3CD5-F3B9-4312-9BAD-19150C739F53}"/>
              </a:ext>
            </a:extLst>
          </p:cNvPr>
          <p:cNvSpPr txBox="1"/>
          <p:nvPr/>
        </p:nvSpPr>
        <p:spPr>
          <a:xfrm>
            <a:off x="4718276" y="2752107"/>
            <a:ext cx="7225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Baseline is either </a:t>
            </a:r>
            <a:r>
              <a:rPr lang="en-CA" sz="2800" b="1" dirty="0"/>
              <a:t>numerical value</a:t>
            </a:r>
            <a:r>
              <a:rPr lang="en-CA" sz="2800" dirty="0"/>
              <a:t> or </a:t>
            </a:r>
            <a:r>
              <a:rPr lang="en-CA" sz="2800" b="1" dirty="0"/>
              <a:t>None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9096AC0C-000B-43E6-A57C-73F97A1A409E}"/>
              </a:ext>
            </a:extLst>
          </p:cNvPr>
          <p:cNvSpPr txBox="1"/>
          <p:nvPr/>
        </p:nvSpPr>
        <p:spPr>
          <a:xfrm>
            <a:off x="1436504" y="2752107"/>
            <a:ext cx="288021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“</a:t>
            </a:r>
            <a:r>
              <a:rPr lang="en-CA" sz="2800" dirty="0">
                <a:solidFill>
                  <a:schemeClr val="accent4">
                    <a:lumMod val="75000"/>
                  </a:schemeClr>
                </a:solidFill>
              </a:rPr>
              <a:t>baseline: x</a:t>
            </a:r>
          </a:p>
          <a:p>
            <a:r>
              <a:rPr lang="en-CA" sz="2800" dirty="0"/>
              <a:t>day 1: value mg/dl</a:t>
            </a:r>
          </a:p>
          <a:p>
            <a:r>
              <a:rPr lang="en-CA" sz="2800" dirty="0"/>
              <a:t>day 1: value mg/dl</a:t>
            </a:r>
          </a:p>
          <a:p>
            <a:r>
              <a:rPr lang="en-CA" sz="2800" dirty="0"/>
              <a:t>day 2: value mg/dl</a:t>
            </a:r>
          </a:p>
          <a:p>
            <a:r>
              <a:rPr lang="en-CA" sz="2800" dirty="0"/>
              <a:t>day 4: value mg/dl</a:t>
            </a:r>
          </a:p>
          <a:p>
            <a:r>
              <a:rPr lang="en-CA" sz="2800" dirty="0"/>
              <a:t>“</a:t>
            </a:r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26031457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20B880-C241-418A-931C-F3108B4E1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Prompt Template: AKI Classification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91D3CD5-F3B9-4312-9BAD-19150C739F53}"/>
              </a:ext>
            </a:extLst>
          </p:cNvPr>
          <p:cNvSpPr txBox="1"/>
          <p:nvPr/>
        </p:nvSpPr>
        <p:spPr>
          <a:xfrm>
            <a:off x="5079711" y="3182994"/>
            <a:ext cx="42206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dirty="0"/>
              <a:t>Creatinine values are </a:t>
            </a:r>
            <a:r>
              <a:rPr lang="en-CA" sz="2800" b="1" dirty="0"/>
              <a:t>not necessarily from consecutive days</a:t>
            </a:r>
          </a:p>
          <a:p>
            <a:endParaRPr lang="en-CA" sz="2800" b="1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392B8A0-BCDD-40AF-9F28-B9AB406A7A81}"/>
              </a:ext>
            </a:extLst>
          </p:cNvPr>
          <p:cNvSpPr txBox="1"/>
          <p:nvPr/>
        </p:nvSpPr>
        <p:spPr>
          <a:xfrm>
            <a:off x="1436504" y="2752107"/>
            <a:ext cx="2880212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800" dirty="0"/>
              <a:t>“baseline: x</a:t>
            </a:r>
          </a:p>
          <a:p>
            <a:r>
              <a:rPr lang="en-CA" sz="2800" dirty="0">
                <a:solidFill>
                  <a:schemeClr val="accent4">
                    <a:lumMod val="75000"/>
                  </a:schemeClr>
                </a:solidFill>
              </a:rPr>
              <a:t>day 1: value mg/dl</a:t>
            </a:r>
          </a:p>
          <a:p>
            <a:r>
              <a:rPr lang="en-CA" sz="2800" dirty="0">
                <a:solidFill>
                  <a:schemeClr val="accent4">
                    <a:lumMod val="75000"/>
                  </a:schemeClr>
                </a:solidFill>
              </a:rPr>
              <a:t>day 1: value mg/dl</a:t>
            </a:r>
          </a:p>
          <a:p>
            <a:r>
              <a:rPr lang="en-CA" sz="2800" dirty="0">
                <a:solidFill>
                  <a:schemeClr val="accent4">
                    <a:lumMod val="75000"/>
                  </a:schemeClr>
                </a:solidFill>
              </a:rPr>
              <a:t>day 2: value mg/dl</a:t>
            </a:r>
          </a:p>
          <a:p>
            <a:r>
              <a:rPr lang="en-CA" sz="2800" dirty="0">
                <a:solidFill>
                  <a:schemeClr val="accent4">
                    <a:lumMod val="75000"/>
                  </a:schemeClr>
                </a:solidFill>
              </a:rPr>
              <a:t>day 4: value mg/dl</a:t>
            </a:r>
          </a:p>
          <a:p>
            <a:r>
              <a:rPr lang="en-CA" sz="2800" dirty="0"/>
              <a:t>“</a:t>
            </a:r>
          </a:p>
          <a:p>
            <a:endParaRPr lang="en-CA" sz="2800" dirty="0"/>
          </a:p>
        </p:txBody>
      </p:sp>
    </p:spTree>
    <p:extLst>
      <p:ext uri="{BB962C8B-B14F-4D97-AF65-F5344CB8AC3E}">
        <p14:creationId xmlns:p14="http://schemas.microsoft.com/office/powerpoint/2010/main" val="1019397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912C7A-7B3A-472C-955C-FB5F43C39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Distribution of Diagnoses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F9DD14EC-2D63-4299-AAE1-BFE0F2AFEF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1" t="4034" b="2695"/>
          <a:stretch/>
        </p:blipFill>
        <p:spPr>
          <a:xfrm>
            <a:off x="6370320" y="2398816"/>
            <a:ext cx="5791200" cy="3044041"/>
          </a:xfrm>
          <a:prstGeom prst="rect">
            <a:avLst/>
          </a:prstGeom>
        </p:spPr>
      </p:pic>
      <p:pic>
        <p:nvPicPr>
          <p:cNvPr id="4" name="Inhaltsplatzhalter 4">
            <a:extLst>
              <a:ext uri="{FF2B5EF4-FFF2-40B4-BE49-F238E27FC236}">
                <a16:creationId xmlns:a16="http://schemas.microsoft.com/office/drawing/2014/main" id="{AB14E4E7-02B9-47F3-8BBF-0B5B56CF9F7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" t="5264" b="2660"/>
          <a:stretch/>
        </p:blipFill>
        <p:spPr>
          <a:xfrm>
            <a:off x="355600" y="2398816"/>
            <a:ext cx="5887720" cy="3044041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99EA5F5A-9B1C-414D-A439-3C62D2D9856B}"/>
              </a:ext>
            </a:extLst>
          </p:cNvPr>
          <p:cNvSpPr txBox="1"/>
          <p:nvPr/>
        </p:nvSpPr>
        <p:spPr>
          <a:xfrm>
            <a:off x="602393" y="2032391"/>
            <a:ext cx="5610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Occurrence of ICD Codes in Hospital Stays-Original Dataset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81B4EFC-AE5D-4632-9472-553DB0F0C61D}"/>
              </a:ext>
            </a:extLst>
          </p:cNvPr>
          <p:cNvSpPr txBox="1"/>
          <p:nvPr/>
        </p:nvSpPr>
        <p:spPr>
          <a:xfrm rot="16200000">
            <a:off x="-630353" y="3782336"/>
            <a:ext cx="176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Number of Hospital Stays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4920EC1-2732-45B8-A972-C915DE63A690}"/>
              </a:ext>
            </a:extLst>
          </p:cNvPr>
          <p:cNvSpPr txBox="1"/>
          <p:nvPr/>
        </p:nvSpPr>
        <p:spPr>
          <a:xfrm rot="16200000">
            <a:off x="5428888" y="3853164"/>
            <a:ext cx="1763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Number of Hospital Stays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76446A1-1CA2-4C87-8CF1-D7761E711DF9}"/>
              </a:ext>
            </a:extLst>
          </p:cNvPr>
          <p:cNvSpPr txBox="1"/>
          <p:nvPr/>
        </p:nvSpPr>
        <p:spPr>
          <a:xfrm>
            <a:off x="6536291" y="2032391"/>
            <a:ext cx="5479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Occurrence of ICD Codes in Hospital Stays-10 000 Subset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8A45553-6BDA-47ED-9C6F-52FADCF106B0}"/>
              </a:ext>
            </a:extLst>
          </p:cNvPr>
          <p:cNvSpPr txBox="1"/>
          <p:nvPr/>
        </p:nvSpPr>
        <p:spPr>
          <a:xfrm>
            <a:off x="2926272" y="5379193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ICD Codes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07A038E-941C-4239-BFC0-A187338B2E07}"/>
              </a:ext>
            </a:extLst>
          </p:cNvPr>
          <p:cNvSpPr txBox="1"/>
          <p:nvPr/>
        </p:nvSpPr>
        <p:spPr>
          <a:xfrm>
            <a:off x="9206339" y="5369566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ICD Codes</a:t>
            </a:r>
          </a:p>
        </p:txBody>
      </p:sp>
    </p:spTree>
    <p:extLst>
      <p:ext uri="{BB962C8B-B14F-4D97-AF65-F5344CB8AC3E}">
        <p14:creationId xmlns:p14="http://schemas.microsoft.com/office/powerpoint/2010/main" val="9072547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861AFF-AE8E-40CB-B6CE-09E195639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AKI Stage Classification</a:t>
            </a:r>
          </a:p>
        </p:txBody>
      </p:sp>
      <p:graphicFrame>
        <p:nvGraphicFramePr>
          <p:cNvPr id="5" name="Inhaltsplatzhalter 3">
            <a:extLst>
              <a:ext uri="{FF2B5EF4-FFF2-40B4-BE49-F238E27FC236}">
                <a16:creationId xmlns:a16="http://schemas.microsoft.com/office/drawing/2014/main" id="{33A6D564-F7B5-4E60-B06C-F117AAD10AC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275022"/>
              </p:ext>
            </p:extLst>
          </p:nvPr>
        </p:nvGraphicFramePr>
        <p:xfrm>
          <a:off x="2403541" y="2732305"/>
          <a:ext cx="3716094" cy="158813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51159">
                  <a:extLst>
                    <a:ext uri="{9D8B030D-6E8A-4147-A177-3AD203B41FA5}">
                      <a16:colId xmlns:a16="http://schemas.microsoft.com/office/drawing/2014/main" val="1341331399"/>
                    </a:ext>
                  </a:extLst>
                </a:gridCol>
                <a:gridCol w="1064935">
                  <a:extLst>
                    <a:ext uri="{9D8B030D-6E8A-4147-A177-3AD203B41FA5}">
                      <a16:colId xmlns:a16="http://schemas.microsoft.com/office/drawing/2014/main" val="943292547"/>
                    </a:ext>
                  </a:extLst>
                </a:gridCol>
              </a:tblGrid>
              <a:tr h="399416">
                <a:tc>
                  <a:txBody>
                    <a:bodyPr/>
                    <a:lstStyle/>
                    <a:p>
                      <a:r>
                        <a:rPr lang="en-CA" dirty="0"/>
                        <a:t>Model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Accuracy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0906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/>
                        <a:t>T5-small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95.9%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844959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/>
                        <a:t>Bert uncased (3 epochs)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96.0%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1091978"/>
                  </a:ext>
                </a:extLst>
              </a:tr>
              <a:tr h="396240">
                <a:tc>
                  <a:txBody>
                    <a:bodyPr/>
                    <a:lstStyle/>
                    <a:p>
                      <a:r>
                        <a:rPr lang="en-CA" dirty="0" err="1"/>
                        <a:t>Medalpaca</a:t>
                      </a:r>
                      <a:r>
                        <a:rPr lang="en-CA" dirty="0"/>
                        <a:t> 7b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/>
                        <a:t>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4945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571951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1CE7C-3F01-4F99-9FB5-1FDEF5DF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Research Questions: Conclusions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5673C5-C522-446C-921C-93070705F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l-GR" dirty="0"/>
          </a:p>
          <a:p>
            <a:r>
              <a:rPr lang="de-DE" dirty="0" err="1"/>
              <a:t>Does</a:t>
            </a:r>
            <a:r>
              <a:rPr lang="de-DE" dirty="0"/>
              <a:t> a </a:t>
            </a:r>
            <a:r>
              <a:rPr lang="de-DE" dirty="0" err="1"/>
              <a:t>bigger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equate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performances</a:t>
            </a:r>
            <a:r>
              <a:rPr lang="de-DE" dirty="0"/>
              <a:t>?</a:t>
            </a:r>
          </a:p>
          <a:p>
            <a:pPr lvl="1"/>
            <a:r>
              <a:rPr lang="de-DE" dirty="0"/>
              <a:t>Hypothesis: </a:t>
            </a:r>
            <a:r>
              <a:rPr lang="de-DE" dirty="0" err="1"/>
              <a:t>bigger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 perform </a:t>
            </a:r>
            <a:r>
              <a:rPr lang="de-DE" dirty="0" err="1"/>
              <a:t>slightly</a:t>
            </a:r>
            <a:r>
              <a:rPr lang="de-DE" dirty="0"/>
              <a:t> </a:t>
            </a:r>
            <a:r>
              <a:rPr lang="de-DE" dirty="0" err="1"/>
              <a:t>better</a:t>
            </a:r>
            <a:endParaRPr lang="de-DE" dirty="0"/>
          </a:p>
          <a:p>
            <a:endParaRPr lang="de-DE" dirty="0"/>
          </a:p>
          <a:p>
            <a:r>
              <a:rPr lang="de-DE" dirty="0"/>
              <a:t>Generating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generating</a:t>
            </a:r>
            <a:r>
              <a:rPr lang="de-DE" dirty="0"/>
              <a:t>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codes</a:t>
            </a:r>
            <a:r>
              <a:rPr lang="de-DE" dirty="0"/>
              <a:t>?</a:t>
            </a:r>
          </a:p>
          <a:p>
            <a:pPr lvl="1"/>
            <a:r>
              <a:rPr lang="de-DE" dirty="0"/>
              <a:t>Generating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(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titles</a:t>
            </a:r>
            <a:r>
              <a:rPr lang="de-DE" dirty="0"/>
              <a:t>)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difficult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generating</a:t>
            </a:r>
            <a:r>
              <a:rPr lang="de-DE" dirty="0"/>
              <a:t> ICD </a:t>
            </a:r>
            <a:r>
              <a:rPr lang="de-DE" dirty="0" err="1"/>
              <a:t>codes</a:t>
            </a:r>
            <a:endParaRPr lang="de-DE" dirty="0"/>
          </a:p>
          <a:p>
            <a:pPr lvl="1"/>
            <a:r>
              <a:rPr lang="de-DE" dirty="0"/>
              <a:t>Generating </a:t>
            </a:r>
            <a:r>
              <a:rPr lang="de-DE" dirty="0" err="1"/>
              <a:t>comprehensive</a:t>
            </a:r>
            <a:r>
              <a:rPr lang="de-DE" dirty="0"/>
              <a:t> </a:t>
            </a:r>
            <a:r>
              <a:rPr lang="de-DE" dirty="0" err="1"/>
              <a:t>text</a:t>
            </a:r>
            <a:r>
              <a:rPr lang="de-DE" dirty="0"/>
              <a:t> (</a:t>
            </a:r>
            <a:r>
              <a:rPr lang="de-DE" dirty="0" err="1"/>
              <a:t>shortened</a:t>
            </a:r>
            <a:r>
              <a:rPr lang="de-DE" dirty="0"/>
              <a:t> </a:t>
            </a:r>
            <a:r>
              <a:rPr lang="de-DE" dirty="0" err="1"/>
              <a:t>titles</a:t>
            </a:r>
            <a:r>
              <a:rPr lang="de-DE" dirty="0"/>
              <a:t>) </a:t>
            </a:r>
            <a:r>
              <a:rPr lang="de-DE" dirty="0" err="1"/>
              <a:t>works</a:t>
            </a:r>
            <a:r>
              <a:rPr lang="de-DE" dirty="0"/>
              <a:t> </a:t>
            </a:r>
            <a:r>
              <a:rPr lang="de-DE" dirty="0" err="1"/>
              <a:t>best</a:t>
            </a:r>
            <a:endParaRPr lang="de-DE" dirty="0"/>
          </a:p>
          <a:p>
            <a:endParaRPr lang="de-DE" dirty="0"/>
          </a:p>
          <a:p>
            <a:r>
              <a:rPr lang="en-CA" dirty="0"/>
              <a:t> Are medically pretrained models better than non-medically pretrained models? </a:t>
            </a:r>
          </a:p>
          <a:p>
            <a:pPr lvl="1"/>
            <a:r>
              <a:rPr lang="en-CA" dirty="0"/>
              <a:t>No, medical pretraining that does not strengthen connections between numerical values and diagnoses, does not help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019823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FB784AAB-B180-48BA-8631-E31254B96C66}"/>
              </a:ext>
            </a:extLst>
          </p:cNvPr>
          <p:cNvGrpSpPr/>
          <p:nvPr/>
        </p:nvGrpSpPr>
        <p:grpSpPr>
          <a:xfrm>
            <a:off x="7386386" y="234248"/>
            <a:ext cx="3784155" cy="1878082"/>
            <a:chOff x="950026" y="4294909"/>
            <a:chExt cx="3784155" cy="1878082"/>
          </a:xfrm>
        </p:grpSpPr>
        <p:graphicFrame>
          <p:nvGraphicFramePr>
            <p:cNvPr id="4" name="Inhaltsplatzhalter 3">
              <a:extLst>
                <a:ext uri="{FF2B5EF4-FFF2-40B4-BE49-F238E27FC236}">
                  <a16:creationId xmlns:a16="http://schemas.microsoft.com/office/drawing/2014/main" id="{937F9063-BE67-417C-8EFA-03FE2BB2E77C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817151054"/>
                </p:ext>
              </p:extLst>
            </p:nvPr>
          </p:nvGraphicFramePr>
          <p:xfrm>
            <a:off x="1018087" y="4584855"/>
            <a:ext cx="3716094" cy="1588136"/>
          </p:xfrm>
          <a:graphic>
            <a:graphicData uri="http://schemas.openxmlformats.org/drawingml/2006/table">
              <a:tbl>
                <a:tblPr firstRow="1" bandRow="1">
                  <a:tableStyleId>{93296810-A885-4BE3-A3E7-6D5BEEA58F35}</a:tableStyleId>
                </a:tblPr>
                <a:tblGrid>
                  <a:gridCol w="2651159">
                    <a:extLst>
                      <a:ext uri="{9D8B030D-6E8A-4147-A177-3AD203B41FA5}">
                        <a16:colId xmlns:a16="http://schemas.microsoft.com/office/drawing/2014/main" val="1341331399"/>
                      </a:ext>
                    </a:extLst>
                  </a:gridCol>
                  <a:gridCol w="1064935">
                    <a:extLst>
                      <a:ext uri="{9D8B030D-6E8A-4147-A177-3AD203B41FA5}">
                        <a16:colId xmlns:a16="http://schemas.microsoft.com/office/drawing/2014/main" val="943292547"/>
                      </a:ext>
                    </a:extLst>
                  </a:gridCol>
                </a:tblGrid>
                <a:tr h="399416">
                  <a:tc>
                    <a:txBody>
                      <a:bodyPr/>
                      <a:lstStyle/>
                      <a:p>
                        <a:r>
                          <a:rPr lang="en-CA" dirty="0"/>
                          <a:t>Model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dirty="0"/>
                          <a:t>Accuracy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60500906"/>
                    </a:ext>
                  </a:extLst>
                </a:tr>
                <a:tr h="396240">
                  <a:tc>
                    <a:txBody>
                      <a:bodyPr/>
                      <a:lstStyle/>
                      <a:p>
                        <a:r>
                          <a:rPr lang="en-CA" dirty="0"/>
                          <a:t>T5-small (3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dirty="0"/>
                          <a:t>95.9%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817844959"/>
                    </a:ext>
                  </a:extLst>
                </a:tr>
                <a:tr h="396240">
                  <a:tc>
                    <a:txBody>
                      <a:bodyPr/>
                      <a:lstStyle/>
                      <a:p>
                        <a:r>
                          <a:rPr lang="en-CA" dirty="0"/>
                          <a:t>Bert uncased (3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dirty="0"/>
                          <a:t>96.0%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991091978"/>
                    </a:ext>
                  </a:extLst>
                </a:tr>
                <a:tr h="396240">
                  <a:tc>
                    <a:txBody>
                      <a:bodyPr/>
                      <a:lstStyle/>
                      <a:p>
                        <a:r>
                          <a:rPr lang="en-CA" dirty="0" err="1"/>
                          <a:t>Medalpaca</a:t>
                        </a:r>
                        <a:r>
                          <a:rPr lang="en-CA" dirty="0"/>
                          <a:t> 7b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dirty="0"/>
                          <a:t>?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819494548"/>
                    </a:ext>
                  </a:extLst>
                </a:tr>
              </a:tbl>
            </a:graphicData>
          </a:graphic>
        </p:graphicFrame>
        <p:sp>
          <p:nvSpPr>
            <p:cNvPr id="5" name="Textfeld 4">
              <a:extLst>
                <a:ext uri="{FF2B5EF4-FFF2-40B4-BE49-F238E27FC236}">
                  <a16:creationId xmlns:a16="http://schemas.microsoft.com/office/drawing/2014/main" id="{D87C801C-92EA-4B9C-94D5-787B2DF3FD0A}"/>
                </a:ext>
              </a:extLst>
            </p:cNvPr>
            <p:cNvSpPr txBox="1"/>
            <p:nvPr/>
          </p:nvSpPr>
          <p:spPr>
            <a:xfrm>
              <a:off x="950026" y="4294909"/>
              <a:ext cx="19712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Stage Classification</a:t>
              </a:r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31E00FBD-8066-4251-ACE7-6C4C740D334C}"/>
              </a:ext>
            </a:extLst>
          </p:cNvPr>
          <p:cNvGrpSpPr/>
          <p:nvPr/>
        </p:nvGrpSpPr>
        <p:grpSpPr>
          <a:xfrm>
            <a:off x="333927" y="234248"/>
            <a:ext cx="6021084" cy="6389503"/>
            <a:chOff x="5368207" y="205509"/>
            <a:chExt cx="6021084" cy="6389503"/>
          </a:xfrm>
        </p:grpSpPr>
        <p:graphicFrame>
          <p:nvGraphicFramePr>
            <p:cNvPr id="7" name="Inhaltsplatzhalter 3">
              <a:extLst>
                <a:ext uri="{FF2B5EF4-FFF2-40B4-BE49-F238E27FC236}">
                  <a16:creationId xmlns:a16="http://schemas.microsoft.com/office/drawing/2014/main" id="{CFA31D30-864F-46B3-BC43-890B443C64D4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70990181"/>
                </p:ext>
              </p:extLst>
            </p:nvPr>
          </p:nvGraphicFramePr>
          <p:xfrm>
            <a:off x="5368208" y="538631"/>
            <a:ext cx="6021083" cy="3469027"/>
          </p:xfrm>
          <a:graphic>
            <a:graphicData uri="http://schemas.openxmlformats.org/drawingml/2006/table">
              <a:tbl>
                <a:tblPr firstRow="1" bandRow="1">
                  <a:tableStyleId>{93296810-A885-4BE3-A3E7-6D5BEEA58F35}</a:tableStyleId>
                </a:tblPr>
                <a:tblGrid>
                  <a:gridCol w="3029639">
                    <a:extLst>
                      <a:ext uri="{9D8B030D-6E8A-4147-A177-3AD203B41FA5}">
                        <a16:colId xmlns:a16="http://schemas.microsoft.com/office/drawing/2014/main" val="2923006843"/>
                      </a:ext>
                    </a:extLst>
                  </a:gridCol>
                  <a:gridCol w="1117663">
                    <a:extLst>
                      <a:ext uri="{9D8B030D-6E8A-4147-A177-3AD203B41FA5}">
                        <a16:colId xmlns:a16="http://schemas.microsoft.com/office/drawing/2014/main" val="647645029"/>
                      </a:ext>
                    </a:extLst>
                  </a:gridCol>
                  <a:gridCol w="955261">
                    <a:extLst>
                      <a:ext uri="{9D8B030D-6E8A-4147-A177-3AD203B41FA5}">
                        <a16:colId xmlns:a16="http://schemas.microsoft.com/office/drawing/2014/main" val="1718291164"/>
                      </a:ext>
                    </a:extLst>
                  </a:gridCol>
                  <a:gridCol w="918520">
                    <a:extLst>
                      <a:ext uri="{9D8B030D-6E8A-4147-A177-3AD203B41FA5}">
                        <a16:colId xmlns:a16="http://schemas.microsoft.com/office/drawing/2014/main" val="1034587243"/>
                      </a:ext>
                    </a:extLst>
                  </a:gridCol>
                </a:tblGrid>
                <a:tr h="502037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Model (Shortened Diagnoses)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Precision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Recall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F1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004396668"/>
                    </a:ext>
                  </a:extLst>
                </a:tr>
                <a:tr h="360237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CA" sz="1600" dirty="0"/>
                          <a:t>T5-small (min 400), 15 epochs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1600" b="1" dirty="0"/>
                          <a:t>41.05%</a:t>
                        </a:r>
                        <a:endParaRPr lang="en-CA" sz="1600" b="1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1600" b="1" dirty="0"/>
                          <a:t>47.99%</a:t>
                        </a:r>
                        <a:endParaRPr lang="en-CA" sz="1600" b="1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1600" b="1" dirty="0"/>
                          <a:t>44.45%</a:t>
                        </a:r>
                        <a:endParaRPr lang="en-CA" sz="1600" b="1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196552421"/>
                    </a:ext>
                  </a:extLst>
                </a:tr>
                <a:tr h="502037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T5-small (min 400), 3 epochs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b="0" dirty="0"/>
                          <a:t>35.92%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b="0" dirty="0"/>
                          <a:t>47.09%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b="0" dirty="0"/>
                          <a:t>40.75%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4112732280"/>
                    </a:ext>
                  </a:extLst>
                </a:tr>
                <a:tr h="502037">
                  <a:tc>
                    <a:txBody>
                      <a:bodyPr/>
                      <a:lstStyle/>
                      <a:p>
                        <a:r>
                          <a:rPr lang="en-CA" sz="1600" dirty="0" err="1"/>
                          <a:t>BioGPT</a:t>
                        </a:r>
                        <a:r>
                          <a:rPr lang="en-CA" sz="1600" dirty="0"/>
                          <a:t> (min 100), 3 epochs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19.73%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36%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25.46%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2779275850"/>
                    </a:ext>
                  </a:extLst>
                </a:tr>
                <a:tr h="502037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T5-small (min 100), 3 epochs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30.99%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28.88%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29.85%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286059649"/>
                    </a:ext>
                  </a:extLst>
                </a:tr>
                <a:tr h="598605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T5-small (min 100) 48h from admission, 3 epochs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34.13%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27.80%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30.64%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4101519243"/>
                    </a:ext>
                  </a:extLst>
                </a:tr>
                <a:tr h="502037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T5-small (min 10), 3 epochs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32.27§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19.96%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24.67%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2200161839"/>
                    </a:ext>
                  </a:extLst>
                </a:tr>
              </a:tbl>
            </a:graphicData>
          </a:graphic>
        </p:graphicFrame>
        <p:graphicFrame>
          <p:nvGraphicFramePr>
            <p:cNvPr id="12" name="Inhaltsplatzhalter 3">
              <a:extLst>
                <a:ext uri="{FF2B5EF4-FFF2-40B4-BE49-F238E27FC236}">
                  <a16:creationId xmlns:a16="http://schemas.microsoft.com/office/drawing/2014/main" id="{4E65B33E-8EE6-4E2B-BC3D-48303F48591F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94393353"/>
                </p:ext>
              </p:extLst>
            </p:nvPr>
          </p:nvGraphicFramePr>
          <p:xfrm>
            <a:off x="5368208" y="3915367"/>
            <a:ext cx="5969243" cy="1538444"/>
          </p:xfrm>
          <a:graphic>
            <a:graphicData uri="http://schemas.openxmlformats.org/drawingml/2006/table">
              <a:tbl>
                <a:tblPr firstRow="1" bandRow="1">
                  <a:tableStyleId>{93296810-A885-4BE3-A3E7-6D5BEEA58F35}</a:tableStyleId>
                </a:tblPr>
                <a:tblGrid>
                  <a:gridCol w="2982272">
                    <a:extLst>
                      <a:ext uri="{9D8B030D-6E8A-4147-A177-3AD203B41FA5}">
                        <a16:colId xmlns:a16="http://schemas.microsoft.com/office/drawing/2014/main" val="1341331399"/>
                      </a:ext>
                    </a:extLst>
                  </a:gridCol>
                  <a:gridCol w="1106170">
                    <a:extLst>
                      <a:ext uri="{9D8B030D-6E8A-4147-A177-3AD203B41FA5}">
                        <a16:colId xmlns:a16="http://schemas.microsoft.com/office/drawing/2014/main" val="943292547"/>
                      </a:ext>
                    </a:extLst>
                  </a:gridCol>
                  <a:gridCol w="950383">
                    <a:extLst>
                      <a:ext uri="{9D8B030D-6E8A-4147-A177-3AD203B41FA5}">
                        <a16:colId xmlns:a16="http://schemas.microsoft.com/office/drawing/2014/main" val="1196119882"/>
                      </a:ext>
                    </a:extLst>
                  </a:gridCol>
                  <a:gridCol w="930418">
                    <a:extLst>
                      <a:ext uri="{9D8B030D-6E8A-4147-A177-3AD203B41FA5}">
                        <a16:colId xmlns:a16="http://schemas.microsoft.com/office/drawing/2014/main" val="631981385"/>
                      </a:ext>
                    </a:extLst>
                  </a:gridCol>
                </a:tblGrid>
                <a:tr h="394489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Model (ICD9 Codes)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Precision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Recall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F1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60500906"/>
                    </a:ext>
                  </a:extLst>
                </a:tr>
                <a:tr h="391353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T5-small (3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26.18%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19.07%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22.07%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817844959"/>
                    </a:ext>
                  </a:extLst>
                </a:tr>
                <a:tr h="361249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CA" sz="1600" dirty="0"/>
                          <a:t>T5-small (18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1600" dirty="0"/>
                          <a:t>31.99%</a:t>
                        </a:r>
                        <a:endParaRPr lang="en-CA" sz="16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1600" dirty="0"/>
                          <a:t>27.22%</a:t>
                        </a:r>
                        <a:endParaRPr lang="en-CA" sz="1600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de-DE" sz="1600" dirty="0"/>
                          <a:t>28.41%</a:t>
                        </a:r>
                        <a:endParaRPr lang="en-CA" sz="1600" dirty="0"/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991091978"/>
                    </a:ext>
                  </a:extLst>
                </a:tr>
                <a:tr h="391353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ByT5 base (8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25.8%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9.7%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14.12%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4103348634"/>
                    </a:ext>
                  </a:extLst>
                </a:tr>
              </a:tbl>
            </a:graphicData>
          </a:graphic>
        </p:graphicFrame>
        <p:graphicFrame>
          <p:nvGraphicFramePr>
            <p:cNvPr id="13" name="Inhaltsplatzhalter 3">
              <a:extLst>
                <a:ext uri="{FF2B5EF4-FFF2-40B4-BE49-F238E27FC236}">
                  <a16:creationId xmlns:a16="http://schemas.microsoft.com/office/drawing/2014/main" id="{7422905A-F060-46F9-B765-04168C25AD2B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679238843"/>
                </p:ext>
              </p:extLst>
            </p:nvPr>
          </p:nvGraphicFramePr>
          <p:xfrm>
            <a:off x="5368207" y="5403116"/>
            <a:ext cx="5969243" cy="1191896"/>
          </p:xfrm>
          <a:graphic>
            <a:graphicData uri="http://schemas.openxmlformats.org/drawingml/2006/table">
              <a:tbl>
                <a:tblPr firstRow="1" bandRow="1">
                  <a:tableStyleId>{93296810-A885-4BE3-A3E7-6D5BEEA58F35}</a:tableStyleId>
                </a:tblPr>
                <a:tblGrid>
                  <a:gridCol w="2972112">
                    <a:extLst>
                      <a:ext uri="{9D8B030D-6E8A-4147-A177-3AD203B41FA5}">
                        <a16:colId xmlns:a16="http://schemas.microsoft.com/office/drawing/2014/main" val="1341331399"/>
                      </a:ext>
                    </a:extLst>
                  </a:gridCol>
                  <a:gridCol w="1114213">
                    <a:extLst>
                      <a:ext uri="{9D8B030D-6E8A-4147-A177-3AD203B41FA5}">
                        <a16:colId xmlns:a16="http://schemas.microsoft.com/office/drawing/2014/main" val="943292547"/>
                      </a:ext>
                    </a:extLst>
                  </a:gridCol>
                  <a:gridCol w="956734">
                    <a:extLst>
                      <a:ext uri="{9D8B030D-6E8A-4147-A177-3AD203B41FA5}">
                        <a16:colId xmlns:a16="http://schemas.microsoft.com/office/drawing/2014/main" val="1196119882"/>
                      </a:ext>
                    </a:extLst>
                  </a:gridCol>
                  <a:gridCol w="926184">
                    <a:extLst>
                      <a:ext uri="{9D8B030D-6E8A-4147-A177-3AD203B41FA5}">
                        <a16:colId xmlns:a16="http://schemas.microsoft.com/office/drawing/2014/main" val="631981385"/>
                      </a:ext>
                    </a:extLst>
                  </a:gridCol>
                </a:tblGrid>
                <a:tr h="399416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Model (Short Titles)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Precision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Recall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F1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160500906"/>
                    </a:ext>
                  </a:extLst>
                </a:tr>
                <a:tr h="396240"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T5-small (3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21.28%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9.63%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13.26%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3817844959"/>
                    </a:ext>
                  </a:extLst>
                </a:tr>
                <a:tr h="396240">
                  <a:tc>
                    <a:txBody>
                      <a:bodyPr/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r>
                          <a:rPr lang="en-CA" sz="1600" dirty="0"/>
                          <a:t>T5-large (3 epochs)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22.92%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12.69%</a:t>
                        </a:r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CA" sz="1600" dirty="0"/>
                          <a:t>16.34%</a:t>
                        </a:r>
                      </a:p>
                    </a:txBody>
                    <a:tcPr/>
                  </a:tc>
                  <a:extLst>
                    <a:ext uri="{0D108BD9-81ED-4DB2-BD59-A6C34878D82A}">
                      <a16:rowId xmlns:a16="http://schemas.microsoft.com/office/drawing/2014/main" val="521271303"/>
                    </a:ext>
                  </a:extLst>
                </a:tr>
              </a:tbl>
            </a:graphicData>
          </a:graphic>
        </p:graphicFrame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A5B583B2-5CBC-4F97-B5B2-0ACE8B715EAA}"/>
                </a:ext>
              </a:extLst>
            </p:cNvPr>
            <p:cNvSpPr txBox="1"/>
            <p:nvPr/>
          </p:nvSpPr>
          <p:spPr>
            <a:xfrm>
              <a:off x="5368207" y="205509"/>
              <a:ext cx="22472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Diagnoses Generation</a:t>
              </a:r>
            </a:p>
          </p:txBody>
        </p:sp>
      </p:grpSp>
      <p:sp>
        <p:nvSpPr>
          <p:cNvPr id="16" name="Textfeld 15">
            <a:extLst>
              <a:ext uri="{FF2B5EF4-FFF2-40B4-BE49-F238E27FC236}">
                <a16:creationId xmlns:a16="http://schemas.microsoft.com/office/drawing/2014/main" id="{1CCC357A-F5E2-4F4B-9782-16090E97FF83}"/>
              </a:ext>
            </a:extLst>
          </p:cNvPr>
          <p:cNvSpPr txBox="1"/>
          <p:nvPr/>
        </p:nvSpPr>
        <p:spPr>
          <a:xfrm>
            <a:off x="7921535" y="3584277"/>
            <a:ext cx="30665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787837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1CE7C-3F01-4F99-9FB5-1FDEF5DF3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Research Questions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5673C5-C522-446C-921C-93070705F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l-GR" dirty="0"/>
          </a:p>
          <a:p>
            <a:r>
              <a:rPr lang="de-DE" dirty="0" err="1"/>
              <a:t>Does</a:t>
            </a:r>
            <a:r>
              <a:rPr lang="de-DE" dirty="0"/>
              <a:t> a </a:t>
            </a:r>
            <a:r>
              <a:rPr lang="de-DE" dirty="0" err="1"/>
              <a:t>bigger</a:t>
            </a:r>
            <a:r>
              <a:rPr lang="de-DE" dirty="0"/>
              <a:t> </a:t>
            </a:r>
            <a:r>
              <a:rPr lang="de-DE" dirty="0" err="1"/>
              <a:t>model</a:t>
            </a:r>
            <a:r>
              <a:rPr lang="de-DE" dirty="0"/>
              <a:t> </a:t>
            </a:r>
            <a:r>
              <a:rPr lang="de-DE" dirty="0" err="1"/>
              <a:t>equate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performances</a:t>
            </a:r>
            <a:r>
              <a:rPr lang="de-DE" dirty="0"/>
              <a:t>?</a:t>
            </a:r>
          </a:p>
          <a:p>
            <a:endParaRPr lang="de-DE" dirty="0"/>
          </a:p>
          <a:p>
            <a:r>
              <a:rPr lang="de-DE" dirty="0"/>
              <a:t>Generating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generating</a:t>
            </a:r>
            <a:r>
              <a:rPr lang="de-DE" dirty="0"/>
              <a:t> </a:t>
            </a:r>
            <a:r>
              <a:rPr lang="de-DE" dirty="0" err="1"/>
              <a:t>arbitrary</a:t>
            </a:r>
            <a:r>
              <a:rPr lang="de-DE" dirty="0"/>
              <a:t> </a:t>
            </a:r>
            <a:r>
              <a:rPr lang="de-DE" dirty="0" err="1"/>
              <a:t>codes</a:t>
            </a:r>
            <a:r>
              <a:rPr lang="de-DE" dirty="0"/>
              <a:t>?</a:t>
            </a:r>
          </a:p>
          <a:p>
            <a:endParaRPr lang="de-DE" dirty="0"/>
          </a:p>
          <a:p>
            <a:r>
              <a:rPr lang="en-CA" dirty="0"/>
              <a:t> Are medically pretrained models better than non-medically pretrained models? 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4882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41F498-8287-4829-AAB9-24A36B489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300" y="422452"/>
            <a:ext cx="11417300" cy="1325563"/>
          </a:xfrm>
        </p:spPr>
        <p:txBody>
          <a:bodyPr>
            <a:normAutofit/>
          </a:bodyPr>
          <a:lstStyle/>
          <a:p>
            <a:r>
              <a:rPr lang="en-CA" dirty="0"/>
              <a:t>Does a bigger model equate better performance?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883DC7D-84A5-42DD-B2A2-CD9E57BD6294}"/>
              </a:ext>
            </a:extLst>
          </p:cNvPr>
          <p:cNvSpPr/>
          <p:nvPr/>
        </p:nvSpPr>
        <p:spPr>
          <a:xfrm>
            <a:off x="5119453" y="3111118"/>
            <a:ext cx="2332639" cy="77261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Task 1: Diagnoses Generation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05F62C1-FEA0-4227-A992-96704E3E938A}"/>
              </a:ext>
            </a:extLst>
          </p:cNvPr>
          <p:cNvSpPr/>
          <p:nvPr/>
        </p:nvSpPr>
        <p:spPr>
          <a:xfrm>
            <a:off x="7386637" y="2552705"/>
            <a:ext cx="2210185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ICD9 Codes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C5721707-57A9-4775-9FCA-225EF38BB5BC}"/>
              </a:ext>
            </a:extLst>
          </p:cNvPr>
          <p:cNvSpPr/>
          <p:nvPr/>
        </p:nvSpPr>
        <p:spPr>
          <a:xfrm>
            <a:off x="4947947" y="4106077"/>
            <a:ext cx="2675652" cy="772615"/>
          </a:xfrm>
          <a:prstGeom prst="ellipse">
            <a:avLst/>
          </a:prstGeom>
          <a:solidFill>
            <a:schemeClr val="accent6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Shortened Diagnoses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9CC03359-798E-4CB9-9719-637E2130C3EF}"/>
              </a:ext>
            </a:extLst>
          </p:cNvPr>
          <p:cNvSpPr/>
          <p:nvPr/>
        </p:nvSpPr>
        <p:spPr>
          <a:xfrm>
            <a:off x="2887980" y="2550853"/>
            <a:ext cx="2210185" cy="77261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Generate Short Titles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F0751033-ACFA-44AF-A7DC-599A2831C6ED}"/>
              </a:ext>
            </a:extLst>
          </p:cNvPr>
          <p:cNvSpPr/>
          <p:nvPr/>
        </p:nvSpPr>
        <p:spPr>
          <a:xfrm>
            <a:off x="1953407" y="2138268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BF1366D-F35D-42F1-B40C-DC2C7BF46022}"/>
              </a:ext>
            </a:extLst>
          </p:cNvPr>
          <p:cNvSpPr/>
          <p:nvPr/>
        </p:nvSpPr>
        <p:spPr>
          <a:xfrm>
            <a:off x="1959936" y="3114719"/>
            <a:ext cx="921516" cy="62067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large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48A3AE1-541B-4A79-8DBA-34A45E964387}"/>
              </a:ext>
            </a:extLst>
          </p:cNvPr>
          <p:cNvSpPr/>
          <p:nvPr/>
        </p:nvSpPr>
        <p:spPr>
          <a:xfrm>
            <a:off x="9679338" y="2138268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6BCEB96-DA7B-4FF4-BA9E-1931214C195F}"/>
              </a:ext>
            </a:extLst>
          </p:cNvPr>
          <p:cNvSpPr/>
          <p:nvPr/>
        </p:nvSpPr>
        <p:spPr>
          <a:xfrm>
            <a:off x="4697977" y="4876058"/>
            <a:ext cx="898683" cy="683165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T5 small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D7B340D-F9BD-4B7F-B20E-403B4A434639}"/>
              </a:ext>
            </a:extLst>
          </p:cNvPr>
          <p:cNvSpPr/>
          <p:nvPr/>
        </p:nvSpPr>
        <p:spPr>
          <a:xfrm>
            <a:off x="6799556" y="4876058"/>
            <a:ext cx="1174162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BioGPT</a:t>
            </a:r>
            <a:endParaRPr lang="en-CA" sz="1600" dirty="0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2921F549-95CC-47DD-8867-6B5BC9819734}"/>
              </a:ext>
            </a:extLst>
          </p:cNvPr>
          <p:cNvCxnSpPr>
            <a:cxnSpLocks/>
            <a:stCxn id="4" idx="1"/>
            <a:endCxn id="7" idx="6"/>
          </p:cNvCxnSpPr>
          <p:nvPr/>
        </p:nvCxnSpPr>
        <p:spPr>
          <a:xfrm flipH="1" flipV="1">
            <a:off x="5098165" y="2937161"/>
            <a:ext cx="362895" cy="287104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76B255F5-6CCF-4D9A-9A53-C499E444FD96}"/>
              </a:ext>
            </a:extLst>
          </p:cNvPr>
          <p:cNvCxnSpPr>
            <a:cxnSpLocks/>
            <a:stCxn id="5" idx="2"/>
            <a:endCxn id="4" idx="7"/>
          </p:cNvCxnSpPr>
          <p:nvPr/>
        </p:nvCxnSpPr>
        <p:spPr>
          <a:xfrm flipH="1">
            <a:off x="7110485" y="2939013"/>
            <a:ext cx="276152" cy="285252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5B5224DF-92C0-4C9E-8654-49DAF667B384}"/>
              </a:ext>
            </a:extLst>
          </p:cNvPr>
          <p:cNvCxnSpPr>
            <a:cxnSpLocks/>
            <a:stCxn id="4" idx="4"/>
            <a:endCxn id="6" idx="0"/>
          </p:cNvCxnSpPr>
          <p:nvPr/>
        </p:nvCxnSpPr>
        <p:spPr>
          <a:xfrm>
            <a:off x="6285773" y="3883733"/>
            <a:ext cx="0" cy="222344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1A00A31F-5D66-465A-83AF-68AF3C0B9CF1}"/>
              </a:ext>
            </a:extLst>
          </p:cNvPr>
          <p:cNvCxnSpPr>
            <a:cxnSpLocks/>
            <a:stCxn id="5" idx="7"/>
            <a:endCxn id="10" idx="2"/>
          </p:cNvCxnSpPr>
          <p:nvPr/>
        </p:nvCxnSpPr>
        <p:spPr>
          <a:xfrm flipV="1">
            <a:off x="9273148" y="2448603"/>
            <a:ext cx="406190" cy="217249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C341A059-B13C-4D58-A6CF-C25335F725B9}"/>
              </a:ext>
            </a:extLst>
          </p:cNvPr>
          <p:cNvCxnSpPr>
            <a:cxnSpLocks/>
            <a:stCxn id="11" idx="0"/>
            <a:endCxn id="6" idx="3"/>
          </p:cNvCxnSpPr>
          <p:nvPr/>
        </p:nvCxnSpPr>
        <p:spPr>
          <a:xfrm flipV="1">
            <a:off x="5147319" y="4765545"/>
            <a:ext cx="19246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31F206F5-DC89-4CCB-88DA-C3C4E7A0CEFA}"/>
              </a:ext>
            </a:extLst>
          </p:cNvPr>
          <p:cNvCxnSpPr>
            <a:cxnSpLocks/>
            <a:stCxn id="12" idx="0"/>
            <a:endCxn id="6" idx="5"/>
          </p:cNvCxnSpPr>
          <p:nvPr/>
        </p:nvCxnSpPr>
        <p:spPr>
          <a:xfrm flipH="1" flipV="1">
            <a:off x="7231759" y="4765545"/>
            <a:ext cx="154878" cy="11051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D4FC88C5-2B26-4BFF-91AC-007D27F8FFC2}"/>
              </a:ext>
            </a:extLst>
          </p:cNvPr>
          <p:cNvCxnSpPr>
            <a:cxnSpLocks/>
            <a:stCxn id="9" idx="6"/>
            <a:endCxn id="7" idx="3"/>
          </p:cNvCxnSpPr>
          <p:nvPr/>
        </p:nvCxnSpPr>
        <p:spPr>
          <a:xfrm flipV="1">
            <a:off x="2881452" y="3210321"/>
            <a:ext cx="330202" cy="214733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1543B6C6-45C0-45CD-8819-E04DD4B9195C}"/>
              </a:ext>
            </a:extLst>
          </p:cNvPr>
          <p:cNvCxnSpPr>
            <a:cxnSpLocks/>
            <a:stCxn id="8" idx="6"/>
            <a:endCxn id="7" idx="1"/>
          </p:cNvCxnSpPr>
          <p:nvPr/>
        </p:nvCxnSpPr>
        <p:spPr>
          <a:xfrm>
            <a:off x="2874923" y="2448603"/>
            <a:ext cx="336731" cy="215397"/>
          </a:xfrm>
          <a:prstGeom prst="lin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e 20">
            <a:extLst>
              <a:ext uri="{FF2B5EF4-FFF2-40B4-BE49-F238E27FC236}">
                <a16:creationId xmlns:a16="http://schemas.microsoft.com/office/drawing/2014/main" id="{F0493352-E50B-450E-8F38-BFBB7A3C7882}"/>
              </a:ext>
            </a:extLst>
          </p:cNvPr>
          <p:cNvSpPr/>
          <p:nvPr/>
        </p:nvSpPr>
        <p:spPr>
          <a:xfrm>
            <a:off x="9679338" y="3187091"/>
            <a:ext cx="921516" cy="620670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ByT5-base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341C840F-5053-4E18-BCAB-21DD13F5880D}"/>
              </a:ext>
            </a:extLst>
          </p:cNvPr>
          <p:cNvCxnSpPr>
            <a:cxnSpLocks/>
            <a:stCxn id="5" idx="5"/>
            <a:endCxn id="21" idx="2"/>
          </p:cNvCxnSpPr>
          <p:nvPr/>
        </p:nvCxnSpPr>
        <p:spPr>
          <a:xfrm>
            <a:off x="9273148" y="3212173"/>
            <a:ext cx="406190" cy="2852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llipse 22">
            <a:extLst>
              <a:ext uri="{FF2B5EF4-FFF2-40B4-BE49-F238E27FC236}">
                <a16:creationId xmlns:a16="http://schemas.microsoft.com/office/drawing/2014/main" id="{E0B41732-56C6-4946-833F-56BA908CE989}"/>
              </a:ext>
            </a:extLst>
          </p:cNvPr>
          <p:cNvSpPr/>
          <p:nvPr/>
        </p:nvSpPr>
        <p:spPr>
          <a:xfrm>
            <a:off x="2736099" y="5559223"/>
            <a:ext cx="2280786" cy="734782"/>
          </a:xfrm>
          <a:prstGeom prst="ellipse">
            <a:avLst/>
          </a:prstGeom>
          <a:solidFill>
            <a:schemeClr val="accent6">
              <a:lumMod val="50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Task 2: AKI Stage Classification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BF676E59-ABAB-46A9-8331-35E24F4AC8DB}"/>
              </a:ext>
            </a:extLst>
          </p:cNvPr>
          <p:cNvSpPr/>
          <p:nvPr/>
        </p:nvSpPr>
        <p:spPr>
          <a:xfrm>
            <a:off x="1625920" y="4876057"/>
            <a:ext cx="1612288" cy="683166"/>
          </a:xfrm>
          <a:prstGeom prst="ellipse">
            <a:avLst/>
          </a:prstGeom>
          <a:solidFill>
            <a:schemeClr val="accent6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err="1"/>
              <a:t>Medalpaca</a:t>
            </a:r>
            <a:endParaRPr lang="en-CA" sz="1600" dirty="0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E056B96E-324E-4B45-A26C-30D354A865C1}"/>
              </a:ext>
            </a:extLst>
          </p:cNvPr>
          <p:cNvCxnSpPr>
            <a:cxnSpLocks/>
            <a:stCxn id="24" idx="5"/>
            <a:endCxn id="23" idx="1"/>
          </p:cNvCxnSpPr>
          <p:nvPr/>
        </p:nvCxnSpPr>
        <p:spPr>
          <a:xfrm>
            <a:off x="3002094" y="5459176"/>
            <a:ext cx="68018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743BA54E-00C7-40A8-AD43-D89F04624E78}"/>
              </a:ext>
            </a:extLst>
          </p:cNvPr>
          <p:cNvCxnSpPr>
            <a:cxnSpLocks/>
            <a:stCxn id="11" idx="3"/>
            <a:endCxn id="23" idx="7"/>
          </p:cNvCxnSpPr>
          <p:nvPr/>
        </p:nvCxnSpPr>
        <p:spPr>
          <a:xfrm flipH="1">
            <a:off x="4682872" y="5459176"/>
            <a:ext cx="146714" cy="207653"/>
          </a:xfrm>
          <a:prstGeom prst="line">
            <a:avLst/>
          </a:prstGeom>
          <a:ln w="28575">
            <a:solidFill>
              <a:schemeClr val="accent6">
                <a:lumMod val="50000"/>
                <a:alpha val="5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21900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C9C39-5077-4868-BDFB-65BA02FC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Task I: Diagnosing with Generative Model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A5DBC7-C1DA-435B-B22F-63DACB581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8EAA77D-330B-4871-8056-11DF04A1B331}"/>
              </a:ext>
            </a:extLst>
          </p:cNvPr>
          <p:cNvGrpSpPr/>
          <p:nvPr/>
        </p:nvGrpSpPr>
        <p:grpSpPr>
          <a:xfrm>
            <a:off x="4870865" y="3111500"/>
            <a:ext cx="1466435" cy="1567073"/>
            <a:chOff x="5011420" y="3556981"/>
            <a:chExt cx="1559560" cy="1694128"/>
          </a:xfrm>
          <a:solidFill>
            <a:schemeClr val="accent6"/>
          </a:solidFill>
        </p:grpSpPr>
        <p:pic>
          <p:nvPicPr>
            <p:cNvPr id="5" name="Grafik 4" descr="Arzt">
              <a:extLst>
                <a:ext uri="{FF2B5EF4-FFF2-40B4-BE49-F238E27FC236}">
                  <a16:creationId xmlns:a16="http://schemas.microsoft.com/office/drawing/2014/main" id="{BFAD9A6B-723B-4C99-8C7E-BAE146894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02"/>
            <a:stretch/>
          </p:blipFill>
          <p:spPr>
            <a:xfrm>
              <a:off x="5011420" y="4462008"/>
              <a:ext cx="1559560" cy="789101"/>
            </a:xfrm>
            <a:prstGeom prst="rect">
              <a:avLst/>
            </a:prstGeom>
          </p:spPr>
        </p:pic>
        <p:pic>
          <p:nvPicPr>
            <p:cNvPr id="7" name="Grafik 6" descr="Robot">
              <a:extLst>
                <a:ext uri="{FF2B5EF4-FFF2-40B4-BE49-F238E27FC236}">
                  <a16:creationId xmlns:a16="http://schemas.microsoft.com/office/drawing/2014/main" id="{9916ED9B-A0A8-4575-BB64-53AF5AB22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2049" r="30971" b="60625"/>
            <a:stretch/>
          </p:blipFill>
          <p:spPr>
            <a:xfrm flipH="1">
              <a:off x="5373914" y="3556981"/>
              <a:ext cx="834571" cy="888625"/>
            </a:xfrm>
            <a:prstGeom prst="rect">
              <a:avLst/>
            </a:prstGeom>
          </p:spPr>
        </p:pic>
      </p:grpSp>
      <p:pic>
        <p:nvPicPr>
          <p:cNvPr id="9" name="Grafik 8" descr="Dokument">
            <a:extLst>
              <a:ext uri="{FF2B5EF4-FFF2-40B4-BE49-F238E27FC236}">
                <a16:creationId xmlns:a16="http://schemas.microsoft.com/office/drawing/2014/main" id="{3435133B-1E9F-4745-A05E-439552098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74732" y="3475187"/>
            <a:ext cx="1052214" cy="1052214"/>
          </a:xfrm>
          <a:prstGeom prst="rect">
            <a:avLst/>
          </a:prstGeom>
        </p:spPr>
      </p:pic>
      <p:pic>
        <p:nvPicPr>
          <p:cNvPr id="11" name="Grafik 10" descr="Liste">
            <a:extLst>
              <a:ext uri="{FF2B5EF4-FFF2-40B4-BE49-F238E27FC236}">
                <a16:creationId xmlns:a16="http://schemas.microsoft.com/office/drawing/2014/main" id="{CEE7A561-2684-4AD6-9705-51ECAB427A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678038" y="2444460"/>
            <a:ext cx="914400" cy="914400"/>
          </a:xfrm>
          <a:prstGeom prst="rect">
            <a:avLst/>
          </a:prstGeom>
        </p:spPr>
      </p:pic>
      <p:pic>
        <p:nvPicPr>
          <p:cNvPr id="13" name="Grafik 12" descr="Barcode">
            <a:extLst>
              <a:ext uri="{FF2B5EF4-FFF2-40B4-BE49-F238E27FC236}">
                <a16:creationId xmlns:a16="http://schemas.microsoft.com/office/drawing/2014/main" id="{7F4C7B24-0DD4-4A4F-958F-11569D776A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6691342" y="1233488"/>
            <a:ext cx="914400" cy="91440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B3673681-9E60-4ACC-AAD2-301A6D2FF982}"/>
              </a:ext>
            </a:extLst>
          </p:cNvPr>
          <p:cNvGrpSpPr/>
          <p:nvPr/>
        </p:nvGrpSpPr>
        <p:grpSpPr>
          <a:xfrm>
            <a:off x="16691342" y="3856412"/>
            <a:ext cx="914400" cy="914400"/>
            <a:chOff x="8143260" y="5262563"/>
            <a:chExt cx="914400" cy="914400"/>
          </a:xfrm>
        </p:grpSpPr>
        <p:pic>
          <p:nvPicPr>
            <p:cNvPr id="14" name="Grafik 13" descr="Liste">
              <a:extLst>
                <a:ext uri="{FF2B5EF4-FFF2-40B4-BE49-F238E27FC236}">
                  <a16:creationId xmlns:a16="http://schemas.microsoft.com/office/drawing/2014/main" id="{424CD859-3510-4752-86A8-B3108D90C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143260" y="5262563"/>
              <a:ext cx="914400" cy="914400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0A75BB5-72EA-4CC2-A424-ABDC42D9652A}"/>
                </a:ext>
              </a:extLst>
            </p:cNvPr>
            <p:cNvSpPr/>
            <p:nvPr/>
          </p:nvSpPr>
          <p:spPr>
            <a:xfrm>
              <a:off x="8418066" y="5719763"/>
              <a:ext cx="364787" cy="286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146107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C9C39-5077-4868-BDFB-65BA02FC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Task I: Diagnosing with Generative Model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A5DBC7-C1DA-435B-B22F-63DACB581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8EAA77D-330B-4871-8056-11DF04A1B331}"/>
              </a:ext>
            </a:extLst>
          </p:cNvPr>
          <p:cNvGrpSpPr/>
          <p:nvPr/>
        </p:nvGrpSpPr>
        <p:grpSpPr>
          <a:xfrm>
            <a:off x="4870865" y="3111500"/>
            <a:ext cx="1466435" cy="1567073"/>
            <a:chOff x="5011420" y="3556981"/>
            <a:chExt cx="1559560" cy="1694128"/>
          </a:xfrm>
          <a:solidFill>
            <a:schemeClr val="accent6"/>
          </a:solidFill>
        </p:grpSpPr>
        <p:pic>
          <p:nvPicPr>
            <p:cNvPr id="5" name="Grafik 4" descr="Arzt">
              <a:extLst>
                <a:ext uri="{FF2B5EF4-FFF2-40B4-BE49-F238E27FC236}">
                  <a16:creationId xmlns:a16="http://schemas.microsoft.com/office/drawing/2014/main" id="{BFAD9A6B-723B-4C99-8C7E-BAE146894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02"/>
            <a:stretch/>
          </p:blipFill>
          <p:spPr>
            <a:xfrm>
              <a:off x="5011420" y="4462008"/>
              <a:ext cx="1559560" cy="789101"/>
            </a:xfrm>
            <a:prstGeom prst="rect">
              <a:avLst/>
            </a:prstGeom>
          </p:spPr>
        </p:pic>
        <p:pic>
          <p:nvPicPr>
            <p:cNvPr id="7" name="Grafik 6" descr="Robot">
              <a:extLst>
                <a:ext uri="{FF2B5EF4-FFF2-40B4-BE49-F238E27FC236}">
                  <a16:creationId xmlns:a16="http://schemas.microsoft.com/office/drawing/2014/main" id="{9916ED9B-A0A8-4575-BB64-53AF5AB22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2049" r="30971" b="60625"/>
            <a:stretch/>
          </p:blipFill>
          <p:spPr>
            <a:xfrm>
              <a:off x="5373914" y="3556981"/>
              <a:ext cx="834571" cy="888625"/>
            </a:xfrm>
            <a:prstGeom prst="rect">
              <a:avLst/>
            </a:prstGeom>
          </p:spPr>
        </p:pic>
      </p:grpSp>
      <p:pic>
        <p:nvPicPr>
          <p:cNvPr id="9" name="Grafik 8" descr="Dokument">
            <a:extLst>
              <a:ext uri="{FF2B5EF4-FFF2-40B4-BE49-F238E27FC236}">
                <a16:creationId xmlns:a16="http://schemas.microsoft.com/office/drawing/2014/main" id="{3435133B-1E9F-4745-A05E-439552098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74732" y="3475187"/>
            <a:ext cx="1052214" cy="1052214"/>
          </a:xfrm>
          <a:prstGeom prst="rect">
            <a:avLst/>
          </a:prstGeom>
        </p:spPr>
      </p:pic>
      <p:pic>
        <p:nvPicPr>
          <p:cNvPr id="11" name="Grafik 10" descr="Liste">
            <a:extLst>
              <a:ext uri="{FF2B5EF4-FFF2-40B4-BE49-F238E27FC236}">
                <a16:creationId xmlns:a16="http://schemas.microsoft.com/office/drawing/2014/main" id="{CEE7A561-2684-4AD6-9705-51ECAB427A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368469" y="3429000"/>
            <a:ext cx="914400" cy="914400"/>
          </a:xfrm>
          <a:prstGeom prst="rect">
            <a:avLst/>
          </a:prstGeom>
        </p:spPr>
      </p:pic>
      <p:pic>
        <p:nvPicPr>
          <p:cNvPr id="13" name="Grafik 12" descr="Barcode">
            <a:extLst>
              <a:ext uri="{FF2B5EF4-FFF2-40B4-BE49-F238E27FC236}">
                <a16:creationId xmlns:a16="http://schemas.microsoft.com/office/drawing/2014/main" id="{7F4C7B24-0DD4-4A4F-958F-11569D776A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75973" y="2585664"/>
            <a:ext cx="914400" cy="91440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B3673681-9E60-4ACC-AAD2-301A6D2FF982}"/>
              </a:ext>
            </a:extLst>
          </p:cNvPr>
          <p:cNvGrpSpPr/>
          <p:nvPr/>
        </p:nvGrpSpPr>
        <p:grpSpPr>
          <a:xfrm>
            <a:off x="14368469" y="4746179"/>
            <a:ext cx="914400" cy="914400"/>
            <a:chOff x="8143260" y="5262563"/>
            <a:chExt cx="914400" cy="914400"/>
          </a:xfrm>
        </p:grpSpPr>
        <p:pic>
          <p:nvPicPr>
            <p:cNvPr id="14" name="Grafik 13" descr="Liste">
              <a:extLst>
                <a:ext uri="{FF2B5EF4-FFF2-40B4-BE49-F238E27FC236}">
                  <a16:creationId xmlns:a16="http://schemas.microsoft.com/office/drawing/2014/main" id="{424CD859-3510-4752-86A8-B3108D90C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143260" y="5262563"/>
              <a:ext cx="914400" cy="914400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0A75BB5-72EA-4CC2-A424-ABDC42D9652A}"/>
                </a:ext>
              </a:extLst>
            </p:cNvPr>
            <p:cNvSpPr/>
            <p:nvPr/>
          </p:nvSpPr>
          <p:spPr>
            <a:xfrm>
              <a:off x="8418066" y="5719763"/>
              <a:ext cx="364787" cy="286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D0566F7D-95FF-4C84-8263-C28A49897EB2}"/>
              </a:ext>
            </a:extLst>
          </p:cNvPr>
          <p:cNvSpPr txBox="1"/>
          <p:nvPr/>
        </p:nvSpPr>
        <p:spPr>
          <a:xfrm>
            <a:off x="8035429" y="2858198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ICD9 Codes</a:t>
            </a:r>
          </a:p>
        </p:txBody>
      </p:sp>
    </p:spTree>
    <p:extLst>
      <p:ext uri="{BB962C8B-B14F-4D97-AF65-F5344CB8AC3E}">
        <p14:creationId xmlns:p14="http://schemas.microsoft.com/office/powerpoint/2010/main" val="12266546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C9C39-5077-4868-BDFB-65BA02FC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Task I: Diagnosing with Generative Model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A5DBC7-C1DA-435B-B22F-63DACB581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8EAA77D-330B-4871-8056-11DF04A1B331}"/>
              </a:ext>
            </a:extLst>
          </p:cNvPr>
          <p:cNvGrpSpPr/>
          <p:nvPr/>
        </p:nvGrpSpPr>
        <p:grpSpPr>
          <a:xfrm>
            <a:off x="4870865" y="3111500"/>
            <a:ext cx="1466435" cy="1567073"/>
            <a:chOff x="5011420" y="3556981"/>
            <a:chExt cx="1559560" cy="1694128"/>
          </a:xfrm>
          <a:solidFill>
            <a:schemeClr val="accent6"/>
          </a:solidFill>
        </p:grpSpPr>
        <p:pic>
          <p:nvPicPr>
            <p:cNvPr id="5" name="Grafik 4" descr="Arzt">
              <a:extLst>
                <a:ext uri="{FF2B5EF4-FFF2-40B4-BE49-F238E27FC236}">
                  <a16:creationId xmlns:a16="http://schemas.microsoft.com/office/drawing/2014/main" id="{BFAD9A6B-723B-4C99-8C7E-BAE146894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02"/>
            <a:stretch/>
          </p:blipFill>
          <p:spPr>
            <a:xfrm>
              <a:off x="5011420" y="4462008"/>
              <a:ext cx="1559560" cy="789101"/>
            </a:xfrm>
            <a:prstGeom prst="rect">
              <a:avLst/>
            </a:prstGeom>
          </p:spPr>
        </p:pic>
        <p:pic>
          <p:nvPicPr>
            <p:cNvPr id="7" name="Grafik 6" descr="Robot">
              <a:extLst>
                <a:ext uri="{FF2B5EF4-FFF2-40B4-BE49-F238E27FC236}">
                  <a16:creationId xmlns:a16="http://schemas.microsoft.com/office/drawing/2014/main" id="{9916ED9B-A0A8-4575-BB64-53AF5AB22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2049" r="30971" b="60625"/>
            <a:stretch/>
          </p:blipFill>
          <p:spPr>
            <a:xfrm>
              <a:off x="5373914" y="3556981"/>
              <a:ext cx="834571" cy="888625"/>
            </a:xfrm>
            <a:prstGeom prst="rect">
              <a:avLst/>
            </a:prstGeom>
          </p:spPr>
        </p:pic>
      </p:grpSp>
      <p:pic>
        <p:nvPicPr>
          <p:cNvPr id="9" name="Grafik 8" descr="Dokument">
            <a:extLst>
              <a:ext uri="{FF2B5EF4-FFF2-40B4-BE49-F238E27FC236}">
                <a16:creationId xmlns:a16="http://schemas.microsoft.com/office/drawing/2014/main" id="{3435133B-1E9F-4745-A05E-439552098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74732" y="3475187"/>
            <a:ext cx="1052214" cy="1052214"/>
          </a:xfrm>
          <a:prstGeom prst="rect">
            <a:avLst/>
          </a:prstGeom>
        </p:spPr>
      </p:pic>
      <p:pic>
        <p:nvPicPr>
          <p:cNvPr id="11" name="Grafik 10" descr="Liste">
            <a:extLst>
              <a:ext uri="{FF2B5EF4-FFF2-40B4-BE49-F238E27FC236}">
                <a16:creationId xmlns:a16="http://schemas.microsoft.com/office/drawing/2014/main" id="{CEE7A561-2684-4AD6-9705-51ECAB427A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58999" y="3608419"/>
            <a:ext cx="914400" cy="914400"/>
          </a:xfrm>
          <a:prstGeom prst="rect">
            <a:avLst/>
          </a:prstGeom>
        </p:spPr>
      </p:pic>
      <p:pic>
        <p:nvPicPr>
          <p:cNvPr id="13" name="Grafik 12" descr="Barcode">
            <a:extLst>
              <a:ext uri="{FF2B5EF4-FFF2-40B4-BE49-F238E27FC236}">
                <a16:creationId xmlns:a16="http://schemas.microsoft.com/office/drawing/2014/main" id="{7F4C7B24-0DD4-4A4F-958F-11569D776A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75973" y="2585664"/>
            <a:ext cx="914400" cy="91440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B3673681-9E60-4ACC-AAD2-301A6D2FF982}"/>
              </a:ext>
            </a:extLst>
          </p:cNvPr>
          <p:cNvGrpSpPr/>
          <p:nvPr/>
        </p:nvGrpSpPr>
        <p:grpSpPr>
          <a:xfrm>
            <a:off x="14368469" y="4746179"/>
            <a:ext cx="914400" cy="914400"/>
            <a:chOff x="8143260" y="5262563"/>
            <a:chExt cx="914400" cy="914400"/>
          </a:xfrm>
        </p:grpSpPr>
        <p:pic>
          <p:nvPicPr>
            <p:cNvPr id="14" name="Grafik 13" descr="Liste">
              <a:extLst>
                <a:ext uri="{FF2B5EF4-FFF2-40B4-BE49-F238E27FC236}">
                  <a16:creationId xmlns:a16="http://schemas.microsoft.com/office/drawing/2014/main" id="{424CD859-3510-4752-86A8-B3108D90C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143260" y="5262563"/>
              <a:ext cx="914400" cy="914400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0A75BB5-72EA-4CC2-A424-ABDC42D9652A}"/>
                </a:ext>
              </a:extLst>
            </p:cNvPr>
            <p:cNvSpPr/>
            <p:nvPr/>
          </p:nvSpPr>
          <p:spPr>
            <a:xfrm>
              <a:off x="8418066" y="5719763"/>
              <a:ext cx="364787" cy="286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D0566F7D-95FF-4C84-8263-C28A49897EB2}"/>
              </a:ext>
            </a:extLst>
          </p:cNvPr>
          <p:cNvSpPr txBox="1"/>
          <p:nvPr/>
        </p:nvSpPr>
        <p:spPr>
          <a:xfrm>
            <a:off x="8035429" y="2858198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ICD9 Codes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8AEACD7-AF14-4C50-9DB7-76471D76D36B}"/>
              </a:ext>
            </a:extLst>
          </p:cNvPr>
          <p:cNvSpPr txBox="1"/>
          <p:nvPr/>
        </p:nvSpPr>
        <p:spPr>
          <a:xfrm>
            <a:off x="8049794" y="3890771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Short Titles</a:t>
            </a:r>
          </a:p>
        </p:txBody>
      </p:sp>
    </p:spTree>
    <p:extLst>
      <p:ext uri="{BB962C8B-B14F-4D97-AF65-F5344CB8AC3E}">
        <p14:creationId xmlns:p14="http://schemas.microsoft.com/office/powerpoint/2010/main" val="15704153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5C9C39-5077-4868-BDFB-65BA02FC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Task I: Diagnosing with Generative Model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EA5DBC7-C1DA-435B-B22F-63DACB581A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CA" dirty="0"/>
          </a:p>
          <a:p>
            <a:endParaRPr lang="en-CA" dirty="0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D8EAA77D-330B-4871-8056-11DF04A1B331}"/>
              </a:ext>
            </a:extLst>
          </p:cNvPr>
          <p:cNvGrpSpPr/>
          <p:nvPr/>
        </p:nvGrpSpPr>
        <p:grpSpPr>
          <a:xfrm>
            <a:off x="4870865" y="3111500"/>
            <a:ext cx="1466435" cy="1567073"/>
            <a:chOff x="5011420" y="3556981"/>
            <a:chExt cx="1559560" cy="1694128"/>
          </a:xfrm>
          <a:solidFill>
            <a:schemeClr val="accent6"/>
          </a:solidFill>
        </p:grpSpPr>
        <p:pic>
          <p:nvPicPr>
            <p:cNvPr id="5" name="Grafik 4" descr="Arzt">
              <a:extLst>
                <a:ext uri="{FF2B5EF4-FFF2-40B4-BE49-F238E27FC236}">
                  <a16:creationId xmlns:a16="http://schemas.microsoft.com/office/drawing/2014/main" id="{BFAD9A6B-723B-4C99-8C7E-BAE1468942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t="49402"/>
            <a:stretch/>
          </p:blipFill>
          <p:spPr>
            <a:xfrm>
              <a:off x="5011420" y="4462008"/>
              <a:ext cx="1559560" cy="789101"/>
            </a:xfrm>
            <a:prstGeom prst="rect">
              <a:avLst/>
            </a:prstGeom>
          </p:spPr>
        </p:pic>
        <p:pic>
          <p:nvPicPr>
            <p:cNvPr id="7" name="Grafik 6" descr="Robot">
              <a:extLst>
                <a:ext uri="{FF2B5EF4-FFF2-40B4-BE49-F238E27FC236}">
                  <a16:creationId xmlns:a16="http://schemas.microsoft.com/office/drawing/2014/main" id="{9916ED9B-A0A8-4575-BB64-53AF5AB22F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 l="32049" r="30971" b="60625"/>
            <a:stretch/>
          </p:blipFill>
          <p:spPr>
            <a:xfrm>
              <a:off x="5373914" y="3556981"/>
              <a:ext cx="834571" cy="888625"/>
            </a:xfrm>
            <a:prstGeom prst="rect">
              <a:avLst/>
            </a:prstGeom>
          </p:spPr>
        </p:pic>
      </p:grpSp>
      <p:pic>
        <p:nvPicPr>
          <p:cNvPr id="9" name="Grafik 8" descr="Dokument">
            <a:extLst>
              <a:ext uri="{FF2B5EF4-FFF2-40B4-BE49-F238E27FC236}">
                <a16:creationId xmlns:a16="http://schemas.microsoft.com/office/drawing/2014/main" id="{3435133B-1E9F-4745-A05E-439552098C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74732" y="3475187"/>
            <a:ext cx="1052214" cy="1052214"/>
          </a:xfrm>
          <a:prstGeom prst="rect">
            <a:avLst/>
          </a:prstGeom>
        </p:spPr>
      </p:pic>
      <p:pic>
        <p:nvPicPr>
          <p:cNvPr id="11" name="Grafik 10" descr="Liste">
            <a:extLst>
              <a:ext uri="{FF2B5EF4-FFF2-40B4-BE49-F238E27FC236}">
                <a16:creationId xmlns:a16="http://schemas.microsoft.com/office/drawing/2014/main" id="{CEE7A561-2684-4AD6-9705-51ECAB427A8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58999" y="3608419"/>
            <a:ext cx="914400" cy="914400"/>
          </a:xfrm>
          <a:prstGeom prst="rect">
            <a:avLst/>
          </a:prstGeom>
        </p:spPr>
      </p:pic>
      <p:pic>
        <p:nvPicPr>
          <p:cNvPr id="13" name="Grafik 12" descr="Barcode">
            <a:extLst>
              <a:ext uri="{FF2B5EF4-FFF2-40B4-BE49-F238E27FC236}">
                <a16:creationId xmlns:a16="http://schemas.microsoft.com/office/drawing/2014/main" id="{7F4C7B24-0DD4-4A4F-958F-11569D776AD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875973" y="2585664"/>
            <a:ext cx="914400" cy="914400"/>
          </a:xfrm>
          <a:prstGeom prst="rect">
            <a:avLst/>
          </a:prstGeom>
        </p:spPr>
      </p:pic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B3673681-9E60-4ACC-AAD2-301A6D2FF982}"/>
              </a:ext>
            </a:extLst>
          </p:cNvPr>
          <p:cNvGrpSpPr/>
          <p:nvPr/>
        </p:nvGrpSpPr>
        <p:grpSpPr>
          <a:xfrm>
            <a:off x="6858999" y="4825658"/>
            <a:ext cx="914400" cy="914400"/>
            <a:chOff x="8143260" y="5262563"/>
            <a:chExt cx="914400" cy="914400"/>
          </a:xfrm>
        </p:grpSpPr>
        <p:pic>
          <p:nvPicPr>
            <p:cNvPr id="14" name="Grafik 13" descr="Liste">
              <a:extLst>
                <a:ext uri="{FF2B5EF4-FFF2-40B4-BE49-F238E27FC236}">
                  <a16:creationId xmlns:a16="http://schemas.microsoft.com/office/drawing/2014/main" id="{424CD859-3510-4752-86A8-B3108D90CB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>
            <a:xfrm>
              <a:off x="8143260" y="5262563"/>
              <a:ext cx="914400" cy="914400"/>
            </a:xfrm>
            <a:prstGeom prst="rect">
              <a:avLst/>
            </a:prstGeom>
          </p:spPr>
        </p:pic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D0A75BB5-72EA-4CC2-A424-ABDC42D9652A}"/>
                </a:ext>
              </a:extLst>
            </p:cNvPr>
            <p:cNvSpPr/>
            <p:nvPr/>
          </p:nvSpPr>
          <p:spPr>
            <a:xfrm>
              <a:off x="8418066" y="5719763"/>
              <a:ext cx="364787" cy="2869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D0566F7D-95FF-4C84-8263-C28A49897EB2}"/>
              </a:ext>
            </a:extLst>
          </p:cNvPr>
          <p:cNvSpPr txBox="1"/>
          <p:nvPr/>
        </p:nvSpPr>
        <p:spPr>
          <a:xfrm>
            <a:off x="8035429" y="2858198"/>
            <a:ext cx="1250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ICD9 Codes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8AEACD7-AF14-4C50-9DB7-76471D76D36B}"/>
              </a:ext>
            </a:extLst>
          </p:cNvPr>
          <p:cNvSpPr txBox="1"/>
          <p:nvPr/>
        </p:nvSpPr>
        <p:spPr>
          <a:xfrm>
            <a:off x="8049794" y="3890771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Short Titles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2EB08D2-8A70-4BD4-BC6E-3A6361ABB750}"/>
              </a:ext>
            </a:extLst>
          </p:cNvPr>
          <p:cNvSpPr txBox="1"/>
          <p:nvPr/>
        </p:nvSpPr>
        <p:spPr>
          <a:xfrm>
            <a:off x="8035429" y="5033867"/>
            <a:ext cx="171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Shortened Titles</a:t>
            </a:r>
          </a:p>
        </p:txBody>
      </p:sp>
    </p:spTree>
    <p:extLst>
      <p:ext uri="{BB962C8B-B14F-4D97-AF65-F5344CB8AC3E}">
        <p14:creationId xmlns:p14="http://schemas.microsoft.com/office/powerpoint/2010/main" val="7143683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tf67328976_win32</Template>
  <TotalTime>0</TotalTime>
  <Words>1452</Words>
  <Application>Microsoft Office PowerPoint</Application>
  <PresentationFormat>Breitbild</PresentationFormat>
  <Paragraphs>427</Paragraphs>
  <Slides>32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</vt:lpstr>
      <vt:lpstr>Diagnosing Patients based on Physiological Data</vt:lpstr>
      <vt:lpstr>MIMIC III</vt:lpstr>
      <vt:lpstr>Distribution of Diagnoses</vt:lpstr>
      <vt:lpstr>Research Questions</vt:lpstr>
      <vt:lpstr>Does a bigger model equate better performance?</vt:lpstr>
      <vt:lpstr>Task I: Diagnosing with Generative Model</vt:lpstr>
      <vt:lpstr>Task I: Diagnosing with Generative Model</vt:lpstr>
      <vt:lpstr>Task I: Diagnosing with Generative Model</vt:lpstr>
      <vt:lpstr>Task I: Diagnosing with Generative Model</vt:lpstr>
      <vt:lpstr>Prompt Template Diagnoses Generation</vt:lpstr>
      <vt:lpstr>Generate Short Titles</vt:lpstr>
      <vt:lpstr>Results Generating Diagnoses: Short Titles</vt:lpstr>
      <vt:lpstr>Generating Text or Generating Arbitrary Codes?</vt:lpstr>
      <vt:lpstr>Generate ICD9 Codes</vt:lpstr>
      <vt:lpstr>Results Generating Diagnoses: ICD9 Code</vt:lpstr>
      <vt:lpstr>What is the Influence of Medical Pretraining?</vt:lpstr>
      <vt:lpstr>Generate Shortened Diagnoses</vt:lpstr>
      <vt:lpstr>Results Generating Diagnoses: Shortened</vt:lpstr>
      <vt:lpstr>Results Generating Diagnoses: Shortened</vt:lpstr>
      <vt:lpstr>Dataset Analysis: Datapoints vs. Diagnoses</vt:lpstr>
      <vt:lpstr>Performance Analysis: T5 small min 400</vt:lpstr>
      <vt:lpstr>Performance Analysis: T5 small min 400</vt:lpstr>
      <vt:lpstr>What is the Influence of Medical Pretraining?</vt:lpstr>
      <vt:lpstr>Task II: Classify AKI Stage</vt:lpstr>
      <vt:lpstr>AKI Stage: Baseline Estimation Table</vt:lpstr>
      <vt:lpstr>PowerPoint-Präsentation</vt:lpstr>
      <vt:lpstr>Prompt Template: AKI Classification</vt:lpstr>
      <vt:lpstr>Prompt Template: AKI Classification</vt:lpstr>
      <vt:lpstr>Prompt Template: AKI Classification</vt:lpstr>
      <vt:lpstr>Results AKI Stage Classification</vt:lpstr>
      <vt:lpstr>Research Questions: Conclusions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kulma</dc:creator>
  <cp:lastModifiedBy>kulma</cp:lastModifiedBy>
  <cp:revision>91</cp:revision>
  <dcterms:created xsi:type="dcterms:W3CDTF">2023-07-12T15:21:53Z</dcterms:created>
  <dcterms:modified xsi:type="dcterms:W3CDTF">2023-07-20T15:48:23Z</dcterms:modified>
</cp:coreProperties>
</file>